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7" r:id="rId2"/>
    <p:sldId id="304" r:id="rId3"/>
    <p:sldId id="305" r:id="rId4"/>
    <p:sldId id="308" r:id="rId5"/>
    <p:sldId id="309" r:id="rId6"/>
    <p:sldId id="306" r:id="rId7"/>
    <p:sldId id="265" r:id="rId8"/>
  </p:sldIdLst>
  <p:sldSz cx="12192000" cy="6858000"/>
  <p:notesSz cx="6858000" cy="9144000"/>
  <p:defaultText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9F26"/>
    <a:srgbClr val="E6E6E6"/>
    <a:srgbClr val="8A8A8A"/>
    <a:srgbClr val="737373"/>
    <a:srgbClr val="014750"/>
    <a:srgbClr val="05D17D"/>
    <a:srgbClr val="B58AF5"/>
    <a:srgbClr val="3C5DF2"/>
    <a:srgbClr val="04CAEB"/>
    <a:srgbClr val="B2C8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523"/>
    <p:restoredTop sz="85094" autoAdjust="0"/>
  </p:normalViewPr>
  <p:slideViewPr>
    <p:cSldViewPr snapToGrid="0" snapToObjects="1">
      <p:cViewPr varScale="1">
        <p:scale>
          <a:sx n="57" d="100"/>
          <a:sy n="57" d="100"/>
        </p:scale>
        <p:origin x="130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85DD65-BFB1-4C44-A1ED-5C80E60C0216}" type="datetimeFigureOut">
              <a:rPr lang="pt-PT" smtClean="0"/>
              <a:t>16/01/2024</a:t>
            </a:fld>
            <a:endParaRPr lang="pt-P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97D894-770D-4403-B3DB-5845533BA237}" type="slidenum">
              <a:rPr lang="pt-PT" smtClean="0"/>
              <a:t>‹#›</a:t>
            </a:fld>
            <a:endParaRPr lang="pt-PT"/>
          </a:p>
        </p:txBody>
      </p:sp>
    </p:spTree>
    <p:extLst>
      <p:ext uri="{BB962C8B-B14F-4D97-AF65-F5344CB8AC3E}">
        <p14:creationId xmlns:p14="http://schemas.microsoft.com/office/powerpoint/2010/main" val="1220398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smtClean="0"/>
              <a:t>DL 104/2023:</a:t>
            </a:r>
            <a:r>
              <a:rPr lang="pt-PT" baseline="0" dirty="0" smtClean="0"/>
              <a:t> Alarga o âmbito e o número de entidades que irão comparticipar a tarifa social da eletricidade, passando a abranger mais produtores e a incluir os comercializadores de energia elétrica e os outros agentes de mercado do lado do consumo. Inclui prestação de informação mensal ao GGS e à ERSE pelos financiadores da tarifa social e pelos operadores de rede.</a:t>
            </a:r>
          </a:p>
          <a:p>
            <a:endParaRPr lang="pt-PT" baseline="0" dirty="0" smtClean="0"/>
          </a:p>
          <a:p>
            <a:r>
              <a:rPr lang="pt-PT" baseline="0" dirty="0" smtClean="0"/>
              <a:t>DL 105/2023: Novos prazos para a apresentação dos pedidos para a instalação e exploração deste tipo de centrais, assim como à inclusão da localização em específicas áreas dos territórios vulneráveis ao perigo de incêndios rurais. Prevê-se a abertura de procedimento concorrencial para a atribuição dos TRC até que seja atingido o limite máximo de potência de injeção na RESP, no continente, de 60 MW e, por cada central, de 10 MW.</a:t>
            </a:r>
          </a:p>
          <a:p>
            <a:endParaRPr lang="pt-PT" baseline="0" dirty="0" smtClean="0"/>
          </a:p>
          <a:p>
            <a:endParaRPr lang="pt-PT" baseline="0" dirty="0" smtClean="0"/>
          </a:p>
          <a:p>
            <a:endParaRPr lang="pt-PT" baseline="0" dirty="0" smtClean="0"/>
          </a:p>
          <a:p>
            <a:endParaRPr lang="pt-PT" baseline="0" dirty="0" smtClean="0"/>
          </a:p>
          <a:p>
            <a:endParaRPr lang="pt-PT" baseline="0" dirty="0" smtClean="0"/>
          </a:p>
        </p:txBody>
      </p:sp>
      <p:sp>
        <p:nvSpPr>
          <p:cNvPr id="4" name="Slide Number Placeholder 3"/>
          <p:cNvSpPr>
            <a:spLocks noGrp="1"/>
          </p:cNvSpPr>
          <p:nvPr>
            <p:ph type="sldNum" sz="quarter" idx="10"/>
          </p:nvPr>
        </p:nvSpPr>
        <p:spPr/>
        <p:txBody>
          <a:bodyPr/>
          <a:lstStyle/>
          <a:p>
            <a:fld id="{C197D894-770D-4403-B3DB-5845533BA237}" type="slidenum">
              <a:rPr lang="pt-PT" smtClean="0"/>
              <a:t>2</a:t>
            </a:fld>
            <a:endParaRPr lang="pt-PT"/>
          </a:p>
        </p:txBody>
      </p:sp>
    </p:spTree>
    <p:extLst>
      <p:ext uri="{BB962C8B-B14F-4D97-AF65-F5344CB8AC3E}">
        <p14:creationId xmlns:p14="http://schemas.microsoft.com/office/powerpoint/2010/main" val="110019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200" dirty="0" smtClean="0">
                <a:latin typeface="Trebuchet MS" panose="020B0603020202020204" pitchFamily="34" charset="0"/>
              </a:rPr>
              <a:t>Diretiva n.º 18/2023 da ERSE: Mercado de Banda de Reserva de Restabelecimento da frequência com ativação manual</a:t>
            </a:r>
            <a:r>
              <a:rPr lang="pt-PT" altLang="en-US" sz="1200" baseline="0" dirty="0" smtClean="0">
                <a:solidFill>
                  <a:schemeClr val="accent2"/>
                </a:solidFill>
                <a:latin typeface="Trebuchet MS" panose="020B0603020202020204" pitchFamily="34" charset="0"/>
              </a:rPr>
              <a:t> substituiu a Banda de Reserva de Regulação devido à implementação do produto de </a:t>
            </a:r>
            <a:r>
              <a:rPr lang="pt-PT" altLang="en-US" sz="1200" baseline="0" dirty="0" err="1" smtClean="0">
                <a:solidFill>
                  <a:schemeClr val="accent2"/>
                </a:solidFill>
                <a:latin typeface="Trebuchet MS" panose="020B0603020202020204" pitchFamily="34" charset="0"/>
              </a:rPr>
              <a:t>mFRR</a:t>
            </a:r>
            <a:r>
              <a:rPr lang="pt-PT" altLang="en-US" sz="1200" baseline="0" dirty="0" smtClean="0">
                <a:solidFill>
                  <a:schemeClr val="accent2"/>
                </a:solidFill>
                <a:latin typeface="Trebuchet MS" panose="020B0603020202020204" pitchFamily="34" charset="0"/>
              </a:rPr>
              <a:t>, tendo sido adjudicados, na sequência do leilão nos dias 18 e 19 </a:t>
            </a:r>
            <a:r>
              <a:rPr lang="pt-PT" altLang="en-US" sz="1200" baseline="0" smtClean="0">
                <a:solidFill>
                  <a:schemeClr val="accent2"/>
                </a:solidFill>
                <a:latin typeface="Trebuchet MS" panose="020B0603020202020204" pitchFamily="34" charset="0"/>
              </a:rPr>
              <a:t>de dezembro de 2023, </a:t>
            </a:r>
            <a:r>
              <a:rPr lang="pt-PT" altLang="en-US" sz="1200" baseline="0" dirty="0" smtClean="0">
                <a:solidFill>
                  <a:schemeClr val="accent2"/>
                </a:solidFill>
                <a:latin typeface="Trebuchet MS" panose="020B0603020202020204" pitchFamily="34" charset="0"/>
              </a:rPr>
              <a:t>360,6 MW no produto anual, 25 MW no produto do 1ºT2024 e 6 MW no produto de Março 2024, com os preços de 12 €/MW/QH, 11 €/MW/QH e 9,50 €/MW/QH, respetivamente.</a:t>
            </a:r>
            <a:endParaRPr lang="pt-PT" dirty="0" smtClean="0"/>
          </a:p>
          <a:p>
            <a:endParaRPr lang="pt-PT" dirty="0" smtClean="0"/>
          </a:p>
          <a:p>
            <a:r>
              <a:rPr lang="pt-PT" dirty="0" smtClean="0"/>
              <a:t>Diretiva</a:t>
            </a:r>
            <a:r>
              <a:rPr lang="pt-PT" baseline="0" dirty="0" smtClean="0"/>
              <a:t> n.º 19/2023: </a:t>
            </a:r>
            <a:r>
              <a:rPr lang="pt-PT" dirty="0" smtClean="0"/>
              <a:t>Salienta-se, entre outros elementos novos no MPGGS, o processo de </a:t>
            </a:r>
            <a:r>
              <a:rPr lang="pt-PT" dirty="0" err="1" smtClean="0"/>
              <a:t>mFRR</a:t>
            </a:r>
            <a:r>
              <a:rPr lang="pt-PT" dirty="0" smtClean="0"/>
              <a:t> de âmbito nacional, que substitui a atual reserva de regulação, um novo produto específico de reserva rápida</a:t>
            </a:r>
            <a:r>
              <a:rPr lang="pt-PT" baseline="0" dirty="0" smtClean="0"/>
              <a:t> </a:t>
            </a:r>
            <a:r>
              <a:rPr lang="pt-PT" dirty="0" smtClean="0"/>
              <a:t>e a revisão dos marcos temporais de implementação da metodologia harmonizada de desvios.</a:t>
            </a:r>
          </a:p>
          <a:p>
            <a:endParaRPr lang="pt-PT" dirty="0" smtClean="0"/>
          </a:p>
          <a:p>
            <a:r>
              <a:rPr lang="pt-PT" dirty="0" smtClean="0"/>
              <a:t>Diretiva</a:t>
            </a:r>
            <a:r>
              <a:rPr lang="pt-PT" baseline="0" dirty="0" smtClean="0"/>
              <a:t> n.º 20/2023: terminado o projeto-piloto de participação de instalações de consumo no mercado de reserva de regulação, esta Diretiva mantém algumas das condições aplicáveis no piloto, nomeadamente na aplicação de tarifas de acesso às redes, e clarifica as quantidades objeto de faturação entre o comercializador e o cliente. </a:t>
            </a:r>
            <a:endParaRPr lang="pt-PT" dirty="0"/>
          </a:p>
        </p:txBody>
      </p:sp>
      <p:sp>
        <p:nvSpPr>
          <p:cNvPr id="4" name="Slide Number Placeholder 3"/>
          <p:cNvSpPr>
            <a:spLocks noGrp="1"/>
          </p:cNvSpPr>
          <p:nvPr>
            <p:ph type="sldNum" sz="quarter" idx="10"/>
          </p:nvPr>
        </p:nvSpPr>
        <p:spPr/>
        <p:txBody>
          <a:bodyPr/>
          <a:lstStyle/>
          <a:p>
            <a:fld id="{C197D894-770D-4403-B3DB-5845533BA237}" type="slidenum">
              <a:rPr lang="pt-PT" smtClean="0"/>
              <a:t>3</a:t>
            </a:fld>
            <a:endParaRPr lang="pt-PT"/>
          </a:p>
        </p:txBody>
      </p:sp>
    </p:spTree>
    <p:extLst>
      <p:ext uri="{BB962C8B-B14F-4D97-AF65-F5344CB8AC3E}">
        <p14:creationId xmlns:p14="http://schemas.microsoft.com/office/powerpoint/2010/main" val="4133867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ltLang="en-US" sz="1200" dirty="0" smtClean="0">
                <a:latin typeface="Trebuchet MS" panose="020B0603020202020204" pitchFamily="34" charset="0"/>
              </a:rPr>
              <a:t>Despacho n.º 129/2024 </a:t>
            </a:r>
            <a:r>
              <a:rPr lang="pt-PT" sz="1200" kern="1200" dirty="0" smtClean="0">
                <a:solidFill>
                  <a:schemeClr val="tx1"/>
                </a:solidFill>
                <a:effectLst/>
                <a:latin typeface="+mn-lt"/>
                <a:ea typeface="+mn-ea"/>
                <a:cs typeface="+mn-cs"/>
              </a:rPr>
              <a:t>procede à suspensão da reserva estratégica, constituída nos aproveitamentos hidroelétricos identificados no anexo I da Resolução do Conselho de Ministros n.º 82/2022, de 27 de setembro, sujeita a reavaliação trimestralmente pela Agência</a:t>
            </a:r>
            <a:r>
              <a:rPr lang="pt-PT" sz="1200" kern="1200" baseline="0" dirty="0" smtClean="0">
                <a:solidFill>
                  <a:schemeClr val="tx1"/>
                </a:solidFill>
                <a:effectLst/>
                <a:latin typeface="+mn-lt"/>
                <a:ea typeface="+mn-ea"/>
                <a:cs typeface="+mn-cs"/>
              </a:rPr>
              <a:t> </a:t>
            </a:r>
            <a:r>
              <a:rPr lang="pt-PT" sz="1200" kern="1200" dirty="0" smtClean="0">
                <a:solidFill>
                  <a:schemeClr val="tx1"/>
                </a:solidFill>
                <a:effectLst/>
                <a:latin typeface="+mn-lt"/>
                <a:ea typeface="+mn-ea"/>
                <a:cs typeface="+mn-cs"/>
              </a:rPr>
              <a:t>Portuguesa do Ambiente, em articulação com o Gestor Global do SEN.</a:t>
            </a:r>
            <a:endParaRPr lang="pt-PT" dirty="0"/>
          </a:p>
        </p:txBody>
      </p:sp>
      <p:sp>
        <p:nvSpPr>
          <p:cNvPr id="4" name="Slide Number Placeholder 3"/>
          <p:cNvSpPr>
            <a:spLocks noGrp="1"/>
          </p:cNvSpPr>
          <p:nvPr>
            <p:ph type="sldNum" sz="quarter" idx="10"/>
          </p:nvPr>
        </p:nvSpPr>
        <p:spPr/>
        <p:txBody>
          <a:bodyPr/>
          <a:lstStyle/>
          <a:p>
            <a:fld id="{C197D894-770D-4403-B3DB-5845533BA237}" type="slidenum">
              <a:rPr lang="pt-PT" smtClean="0"/>
              <a:t>4</a:t>
            </a:fld>
            <a:endParaRPr lang="pt-PT"/>
          </a:p>
        </p:txBody>
      </p:sp>
    </p:spTree>
    <p:extLst>
      <p:ext uri="{BB962C8B-B14F-4D97-AF65-F5344CB8AC3E}">
        <p14:creationId xmlns:p14="http://schemas.microsoft.com/office/powerpoint/2010/main" val="3466337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ltLang="en-US" sz="1200" dirty="0" smtClean="0">
                <a:latin typeface="Trebuchet MS" panose="020B0603020202020204" pitchFamily="34" charset="0"/>
              </a:rPr>
              <a:t> Diretiva n.º 8/2024 da ERSE: O Manual de Procedimentos da Gestão Técnica Global do Sistema Nacional de Gás passa englobar as redes de distribuição não</a:t>
            </a:r>
            <a:r>
              <a:rPr lang="pt-PT" altLang="en-US" sz="1200" baseline="0" dirty="0" smtClean="0">
                <a:latin typeface="Trebuchet MS" panose="020B0603020202020204" pitchFamily="34" charset="0"/>
              </a:rPr>
              <a:t> interligadas (</a:t>
            </a:r>
            <a:r>
              <a:rPr lang="pt-PT" altLang="en-US" sz="1200" baseline="0" dirty="0" err="1" smtClean="0">
                <a:latin typeface="Trebuchet MS" panose="020B0603020202020204" pitchFamily="34" charset="0"/>
              </a:rPr>
              <a:t>UAGs</a:t>
            </a:r>
            <a:r>
              <a:rPr lang="pt-PT" altLang="en-US" sz="1200" baseline="0" dirty="0" smtClean="0">
                <a:latin typeface="Trebuchet MS" panose="020B0603020202020204" pitchFamily="34" charset="0"/>
              </a:rPr>
              <a:t>) no modelo de compensação das redes de transporte e balanço nas infraestruturas do SNG </a:t>
            </a:r>
            <a:endParaRPr lang="pt-PT" dirty="0"/>
          </a:p>
        </p:txBody>
      </p:sp>
      <p:sp>
        <p:nvSpPr>
          <p:cNvPr id="4" name="Slide Number Placeholder 3"/>
          <p:cNvSpPr>
            <a:spLocks noGrp="1"/>
          </p:cNvSpPr>
          <p:nvPr>
            <p:ph type="sldNum" sz="quarter" idx="10"/>
          </p:nvPr>
        </p:nvSpPr>
        <p:spPr/>
        <p:txBody>
          <a:bodyPr/>
          <a:lstStyle/>
          <a:p>
            <a:fld id="{C197D894-770D-4403-B3DB-5845533BA237}" type="slidenum">
              <a:rPr lang="pt-PT" smtClean="0"/>
              <a:t>5</a:t>
            </a:fld>
            <a:endParaRPr lang="pt-PT"/>
          </a:p>
        </p:txBody>
      </p:sp>
    </p:spTree>
    <p:extLst>
      <p:ext uri="{BB962C8B-B14F-4D97-AF65-F5344CB8AC3E}">
        <p14:creationId xmlns:p14="http://schemas.microsoft.com/office/powerpoint/2010/main" val="3969211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sz="1200" baseline="0" dirty="0" smtClean="0">
              <a:latin typeface="Trebuchet MS" panose="020B0603020202020204" pitchFamily="34" charset="0"/>
            </a:endParaRPr>
          </a:p>
          <a:p>
            <a:endParaRPr lang="pt-PT" dirty="0"/>
          </a:p>
        </p:txBody>
      </p:sp>
      <p:sp>
        <p:nvSpPr>
          <p:cNvPr id="4" name="Slide Number Placeholder 3"/>
          <p:cNvSpPr>
            <a:spLocks noGrp="1"/>
          </p:cNvSpPr>
          <p:nvPr>
            <p:ph type="sldNum" sz="quarter" idx="10"/>
          </p:nvPr>
        </p:nvSpPr>
        <p:spPr/>
        <p:txBody>
          <a:bodyPr/>
          <a:lstStyle/>
          <a:p>
            <a:fld id="{C197D894-770D-4403-B3DB-5845533BA237}" type="slidenum">
              <a:rPr lang="pt-PT" smtClean="0"/>
              <a:t>6</a:t>
            </a:fld>
            <a:endParaRPr lang="pt-PT"/>
          </a:p>
        </p:txBody>
      </p:sp>
    </p:spTree>
    <p:extLst>
      <p:ext uri="{BB962C8B-B14F-4D97-AF65-F5344CB8AC3E}">
        <p14:creationId xmlns:p14="http://schemas.microsoft.com/office/powerpoint/2010/main" val="39875927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7" Type="http://schemas.openxmlformats.org/officeDocument/2006/relationships/image" Target="../media/image4.emf"/><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8.svg"/></Relationships>
</file>

<file path=ppt/slideLayouts/_rels/slideLayout7.xml.rels><?xml version="1.0" encoding="UTF-8" standalone="yes"?>
<Relationships xmlns="http://schemas.openxmlformats.org/package/2006/relationships"><Relationship Id="rId7" Type="http://schemas.openxmlformats.org/officeDocument/2006/relationships/image" Target="../media/image4.emf"/><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8.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71B2056-3B5C-5DD2-9A83-38771BC6776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53440"/>
            <a:ext cx="12192000" cy="7707086"/>
          </a:xfrm>
          <a:prstGeom prst="rect">
            <a:avLst/>
          </a:prstGeom>
        </p:spPr>
      </p:pic>
    </p:spTree>
    <p:extLst>
      <p:ext uri="{BB962C8B-B14F-4D97-AF65-F5344CB8AC3E}">
        <p14:creationId xmlns:p14="http://schemas.microsoft.com/office/powerpoint/2010/main" val="2091407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pic>
        <p:nvPicPr>
          <p:cNvPr id="8" name="Picture 1">
            <a:extLst>
              <a:ext uri="{FF2B5EF4-FFF2-40B4-BE49-F238E27FC236}">
                <a16:creationId xmlns:a16="http://schemas.microsoft.com/office/drawing/2014/main" id="{94840B87-74B3-60AA-6377-2BDDBC9BF0B7}"/>
              </a:ext>
            </a:extLst>
          </p:cNvPr>
          <p:cNvPicPr>
            <a:picLocks noChangeAspect="1"/>
          </p:cNvPicPr>
          <p:nvPr userDrawn="1"/>
        </p:nvPicPr>
        <p:blipFill>
          <a:blip r:embed="rId2"/>
          <a:stretch>
            <a:fillRect/>
          </a:stretch>
        </p:blipFill>
        <p:spPr>
          <a:xfrm>
            <a:off x="341915" y="343045"/>
            <a:ext cx="572289" cy="138737"/>
          </a:xfrm>
          <a:prstGeom prst="rect">
            <a:avLst/>
          </a:prstGeom>
        </p:spPr>
      </p:pic>
      <p:pic>
        <p:nvPicPr>
          <p:cNvPr id="4" name="Imagem 3"/>
          <p:cNvPicPr>
            <a:picLocks noChangeAspect="1"/>
          </p:cNvPicPr>
          <p:nvPr userDrawn="1"/>
        </p:nvPicPr>
        <p:blipFill rotWithShape="1">
          <a:blip r:embed="rId3">
            <a:extLst>
              <a:ext uri="{28A0092B-C50C-407E-A947-70E740481C1C}">
                <a14:useLocalDpi xmlns:a14="http://schemas.microsoft.com/office/drawing/2010/main" val="0"/>
              </a:ext>
            </a:extLst>
          </a:blip>
          <a:srcRect b="27243"/>
          <a:stretch/>
        </p:blipFill>
        <p:spPr>
          <a:xfrm>
            <a:off x="0" y="2890827"/>
            <a:ext cx="7807879" cy="4233873"/>
          </a:xfrm>
          <a:prstGeom prst="rect">
            <a:avLst/>
          </a:prstGeom>
        </p:spPr>
      </p:pic>
      <p:pic>
        <p:nvPicPr>
          <p:cNvPr id="7" name="Imagem 6"/>
          <p:cNvPicPr>
            <a:picLocks noChangeAspect="1"/>
          </p:cNvPicPr>
          <p:nvPr userDrawn="1"/>
        </p:nvPicPr>
        <p:blipFill rotWithShape="1">
          <a:blip r:embed="rId3">
            <a:extLst>
              <a:ext uri="{28A0092B-C50C-407E-A947-70E740481C1C}">
                <a14:useLocalDpi xmlns:a14="http://schemas.microsoft.com/office/drawing/2010/main" val="0"/>
              </a:ext>
            </a:extLst>
          </a:blip>
          <a:srcRect l="75986" b="18285"/>
          <a:stretch/>
        </p:blipFill>
        <p:spPr>
          <a:xfrm rot="13500000">
            <a:off x="10002645" y="-13066"/>
            <a:ext cx="1874937" cy="4755143"/>
          </a:xfrm>
          <a:prstGeom prst="rect">
            <a:avLst/>
          </a:prstGeom>
        </p:spPr>
      </p:pic>
      <p:sp>
        <p:nvSpPr>
          <p:cNvPr id="5" name="Oval 4"/>
          <p:cNvSpPr/>
          <p:nvPr userDrawn="1"/>
        </p:nvSpPr>
        <p:spPr>
          <a:xfrm>
            <a:off x="9112251" y="507997"/>
            <a:ext cx="1638300" cy="1638300"/>
          </a:xfrm>
          <a:prstGeom prst="ellipse">
            <a:avLst/>
          </a:prstGeom>
          <a:solidFill>
            <a:srgbClr val="3C5D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6" name="Retângulo 5"/>
          <p:cNvSpPr/>
          <p:nvPr userDrawn="1"/>
        </p:nvSpPr>
        <p:spPr>
          <a:xfrm>
            <a:off x="12260944" y="481782"/>
            <a:ext cx="1115422" cy="1756321"/>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                      </a:t>
            </a:r>
            <a:endParaRPr lang="pt-PT" dirty="0"/>
          </a:p>
        </p:txBody>
      </p:sp>
    </p:spTree>
    <p:extLst>
      <p:ext uri="{BB962C8B-B14F-4D97-AF65-F5344CB8AC3E}">
        <p14:creationId xmlns:p14="http://schemas.microsoft.com/office/powerpoint/2010/main" val="46713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0DBFB38-F0F5-402F-CDB8-FD16ABC8CE3A}"/>
              </a:ext>
            </a:extLst>
          </p:cNvPr>
          <p:cNvPicPr>
            <a:picLocks noChangeAspect="1"/>
          </p:cNvPicPr>
          <p:nvPr userDrawn="1"/>
        </p:nvPicPr>
        <p:blipFill>
          <a:blip r:embed="rId2"/>
          <a:stretch>
            <a:fillRect/>
          </a:stretch>
        </p:blipFill>
        <p:spPr>
          <a:xfrm>
            <a:off x="6278880" y="1642946"/>
            <a:ext cx="7772400" cy="2524106"/>
          </a:xfrm>
          <a:prstGeom prst="rect">
            <a:avLst/>
          </a:prstGeom>
        </p:spPr>
      </p:pic>
    </p:spTree>
    <p:extLst>
      <p:ext uri="{BB962C8B-B14F-4D97-AF65-F5344CB8AC3E}">
        <p14:creationId xmlns:p14="http://schemas.microsoft.com/office/powerpoint/2010/main" val="2381336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8495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A15F58C-FC5B-2592-50E7-78DB99E3B5AF}"/>
              </a:ext>
            </a:extLst>
          </p:cNvPr>
          <p:cNvPicPr>
            <a:picLocks noChangeAspect="1"/>
          </p:cNvPicPr>
          <p:nvPr userDrawn="1"/>
        </p:nvPicPr>
        <p:blipFill rotWithShape="1">
          <a:blip r:embed="rId2"/>
          <a:srcRect t="66066" r="21959"/>
          <a:stretch/>
        </p:blipFill>
        <p:spPr>
          <a:xfrm>
            <a:off x="0" y="4733365"/>
            <a:ext cx="7455050" cy="2431228"/>
          </a:xfrm>
          <a:prstGeom prst="rect">
            <a:avLst/>
          </a:prstGeom>
        </p:spPr>
      </p:pic>
      <p:pic>
        <p:nvPicPr>
          <p:cNvPr id="5" name="Picture 4">
            <a:extLst>
              <a:ext uri="{FF2B5EF4-FFF2-40B4-BE49-F238E27FC236}">
                <a16:creationId xmlns:a16="http://schemas.microsoft.com/office/drawing/2014/main" id="{308A60EC-F60A-44CA-4AB8-1E9D5FAB1EE1}"/>
              </a:ext>
            </a:extLst>
          </p:cNvPr>
          <p:cNvPicPr>
            <a:picLocks noChangeAspect="1"/>
          </p:cNvPicPr>
          <p:nvPr userDrawn="1"/>
        </p:nvPicPr>
        <p:blipFill rotWithShape="1">
          <a:blip r:embed="rId2"/>
          <a:srcRect l="83611" t="7041" r="2651" b="77414"/>
          <a:stretch/>
        </p:blipFill>
        <p:spPr>
          <a:xfrm>
            <a:off x="10650070" y="247426"/>
            <a:ext cx="1280161" cy="1086522"/>
          </a:xfrm>
          <a:prstGeom prst="rect">
            <a:avLst/>
          </a:prstGeom>
        </p:spPr>
      </p:pic>
    </p:spTree>
    <p:extLst>
      <p:ext uri="{BB962C8B-B14F-4D97-AF65-F5344CB8AC3E}">
        <p14:creationId xmlns:p14="http://schemas.microsoft.com/office/powerpoint/2010/main" val="3283894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4840B87-74B3-60AA-6377-2BDDBC9BF0B7}"/>
              </a:ext>
            </a:extLst>
          </p:cNvPr>
          <p:cNvPicPr>
            <a:picLocks noChangeAspect="1"/>
          </p:cNvPicPr>
          <p:nvPr userDrawn="1"/>
        </p:nvPicPr>
        <p:blipFill>
          <a:blip r:embed="rId2"/>
          <a:stretch>
            <a:fillRect/>
          </a:stretch>
        </p:blipFill>
        <p:spPr>
          <a:xfrm>
            <a:off x="341915" y="343045"/>
            <a:ext cx="572289" cy="138737"/>
          </a:xfrm>
          <a:prstGeom prst="rect">
            <a:avLst/>
          </a:prstGeom>
        </p:spPr>
      </p:pic>
      <p:pic>
        <p:nvPicPr>
          <p:cNvPr id="6" name="Picture 5">
            <a:extLst>
              <a:ext uri="{FF2B5EF4-FFF2-40B4-BE49-F238E27FC236}">
                <a16:creationId xmlns:a16="http://schemas.microsoft.com/office/drawing/2014/main" id="{695F888D-8172-097B-EDDC-2214FA93D79C}"/>
              </a:ext>
            </a:extLst>
          </p:cNvPr>
          <p:cNvPicPr>
            <a:picLocks noChangeAspect="1"/>
          </p:cNvPicPr>
          <p:nvPr userDrawn="1"/>
        </p:nvPicPr>
        <p:blipFill rotWithShape="1">
          <a:blip r:embed="rId3"/>
          <a:srcRect t="-1" r="53347" b="45181"/>
          <a:stretch/>
        </p:blipFill>
        <p:spPr>
          <a:xfrm rot="10800000" flipV="1">
            <a:off x="10227544" y="216380"/>
            <a:ext cx="895264" cy="341638"/>
          </a:xfrm>
          <a:prstGeom prst="rect">
            <a:avLst/>
          </a:prstGeom>
        </p:spPr>
      </p:pic>
    </p:spTree>
    <p:extLst>
      <p:ext uri="{BB962C8B-B14F-4D97-AF65-F5344CB8AC3E}">
        <p14:creationId xmlns:p14="http://schemas.microsoft.com/office/powerpoint/2010/main" val="1234904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6" name="Gráfico 8">
            <a:extLst>
              <a:ext uri="{FF2B5EF4-FFF2-40B4-BE49-F238E27FC236}">
                <a16:creationId xmlns:a16="http://schemas.microsoft.com/office/drawing/2014/main" id="{CB9055DE-3355-681E-6A97-3B46DC5C0FA3}"/>
              </a:ext>
            </a:extLst>
          </p:cNvPr>
          <p:cNvPicPr>
            <a:picLocks noChangeAspect="1"/>
          </p:cNvPicPr>
          <p:nvPr userDrawn="1"/>
        </p:nvPicPr>
        <p:blipFill>
          <a:blip r:embed="rId2">
            <a:extLst>
              <a:ext uri="{96DAC541-7B7A-43D3-8B79-37D633B846F1}">
                <asvg:svgBlip xmlns="" xmlns:asvg="http://schemas.microsoft.com/office/drawing/2016/SVG/main" r:embed="rId6"/>
              </a:ext>
            </a:extLst>
          </a:blip>
          <a:stretch>
            <a:fillRect/>
          </a:stretch>
        </p:blipFill>
        <p:spPr>
          <a:xfrm>
            <a:off x="0" y="50893"/>
            <a:ext cx="9630717" cy="6805555"/>
          </a:xfrm>
          <a:prstGeom prst="rect">
            <a:avLst/>
          </a:prstGeom>
        </p:spPr>
      </p:pic>
      <p:pic>
        <p:nvPicPr>
          <p:cNvPr id="8" name="Picture 1">
            <a:extLst>
              <a:ext uri="{FF2B5EF4-FFF2-40B4-BE49-F238E27FC236}">
                <a16:creationId xmlns:a16="http://schemas.microsoft.com/office/drawing/2014/main" id="{94840B87-74B3-60AA-6377-2BDDBC9BF0B7}"/>
              </a:ext>
            </a:extLst>
          </p:cNvPr>
          <p:cNvPicPr>
            <a:picLocks noChangeAspect="1"/>
          </p:cNvPicPr>
          <p:nvPr userDrawn="1"/>
        </p:nvPicPr>
        <p:blipFill>
          <a:blip r:embed="rId7"/>
          <a:stretch>
            <a:fillRect/>
          </a:stretch>
        </p:blipFill>
        <p:spPr>
          <a:xfrm>
            <a:off x="341915" y="343045"/>
            <a:ext cx="572289" cy="138737"/>
          </a:xfrm>
          <a:prstGeom prst="rect">
            <a:avLst/>
          </a:prstGeom>
        </p:spPr>
      </p:pic>
    </p:spTree>
    <p:extLst>
      <p:ext uri="{BB962C8B-B14F-4D97-AF65-F5344CB8AC3E}">
        <p14:creationId xmlns:p14="http://schemas.microsoft.com/office/powerpoint/2010/main" val="3814620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pic>
        <p:nvPicPr>
          <p:cNvPr id="6" name="Gráfico 8">
            <a:extLst>
              <a:ext uri="{FF2B5EF4-FFF2-40B4-BE49-F238E27FC236}">
                <a16:creationId xmlns:a16="http://schemas.microsoft.com/office/drawing/2014/main" id="{CB9055DE-3355-681E-6A97-3B46DC5C0FA3}"/>
              </a:ext>
            </a:extLst>
          </p:cNvPr>
          <p:cNvPicPr>
            <a:picLocks noChangeAspect="1"/>
          </p:cNvPicPr>
          <p:nvPr userDrawn="1"/>
        </p:nvPicPr>
        <p:blipFill rotWithShape="1">
          <a:blip r:embed="rId2">
            <a:extLst>
              <a:ext uri="{96DAC541-7B7A-43D3-8B79-37D633B846F1}">
                <asvg:svgBlip xmlns="" xmlns:asvg="http://schemas.microsoft.com/office/drawing/2016/SVG/main" r:embed="rId6"/>
              </a:ext>
            </a:extLst>
          </a:blip>
          <a:srcRect b="9681"/>
          <a:stretch/>
        </p:blipFill>
        <p:spPr>
          <a:xfrm flipH="1">
            <a:off x="-1536701" y="876393"/>
            <a:ext cx="9630717" cy="6146707"/>
          </a:xfrm>
          <a:prstGeom prst="rect">
            <a:avLst/>
          </a:prstGeom>
        </p:spPr>
      </p:pic>
      <p:pic>
        <p:nvPicPr>
          <p:cNvPr id="8" name="Picture 1">
            <a:extLst>
              <a:ext uri="{FF2B5EF4-FFF2-40B4-BE49-F238E27FC236}">
                <a16:creationId xmlns:a16="http://schemas.microsoft.com/office/drawing/2014/main" id="{94840B87-74B3-60AA-6377-2BDDBC9BF0B7}"/>
              </a:ext>
            </a:extLst>
          </p:cNvPr>
          <p:cNvPicPr>
            <a:picLocks noChangeAspect="1"/>
          </p:cNvPicPr>
          <p:nvPr userDrawn="1"/>
        </p:nvPicPr>
        <p:blipFill>
          <a:blip r:embed="rId7"/>
          <a:stretch>
            <a:fillRect/>
          </a:stretch>
        </p:blipFill>
        <p:spPr>
          <a:xfrm>
            <a:off x="341915" y="343045"/>
            <a:ext cx="572289" cy="138737"/>
          </a:xfrm>
          <a:prstGeom prst="rect">
            <a:avLst/>
          </a:prstGeom>
        </p:spPr>
      </p:pic>
      <p:sp>
        <p:nvSpPr>
          <p:cNvPr id="4" name="Oval 3"/>
          <p:cNvSpPr/>
          <p:nvPr userDrawn="1"/>
        </p:nvSpPr>
        <p:spPr>
          <a:xfrm>
            <a:off x="9112251" y="507997"/>
            <a:ext cx="1638300" cy="1638300"/>
          </a:xfrm>
          <a:prstGeom prst="ellipse">
            <a:avLst/>
          </a:prstGeom>
          <a:solidFill>
            <a:srgbClr val="05D1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10" name="Gráfico 8">
            <a:extLst>
              <a:ext uri="{FF2B5EF4-FFF2-40B4-BE49-F238E27FC236}">
                <a16:creationId xmlns:a16="http://schemas.microsoft.com/office/drawing/2014/main" id="{CB9055DE-3355-681E-6A97-3B46DC5C0FA3}"/>
              </a:ext>
            </a:extLst>
          </p:cNvPr>
          <p:cNvPicPr>
            <a:picLocks noChangeAspect="1"/>
          </p:cNvPicPr>
          <p:nvPr userDrawn="1"/>
        </p:nvPicPr>
        <p:blipFill rotWithShape="1">
          <a:blip r:embed="rId2">
            <a:extLst>
              <a:ext uri="{96DAC541-7B7A-43D3-8B79-37D633B846F1}">
                <asvg:svgBlip xmlns="" xmlns:asvg="http://schemas.microsoft.com/office/drawing/2016/SVG/main" r:embed="rId6"/>
              </a:ext>
            </a:extLst>
          </a:blip>
          <a:srcRect r="78730" b="1733"/>
          <a:stretch/>
        </p:blipFill>
        <p:spPr>
          <a:xfrm rot="13500000" flipH="1">
            <a:off x="9018880" y="-370127"/>
            <a:ext cx="2048500" cy="6687580"/>
          </a:xfrm>
          <a:prstGeom prst="rect">
            <a:avLst/>
          </a:prstGeom>
        </p:spPr>
      </p:pic>
      <p:sp>
        <p:nvSpPr>
          <p:cNvPr id="2" name="Retângulo 1"/>
          <p:cNvSpPr/>
          <p:nvPr userDrawn="1"/>
        </p:nvSpPr>
        <p:spPr>
          <a:xfrm>
            <a:off x="12260944" y="481782"/>
            <a:ext cx="914400" cy="1756321"/>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                      </a:t>
            </a:r>
            <a:endParaRPr lang="pt-PT" dirty="0"/>
          </a:p>
        </p:txBody>
      </p:sp>
    </p:spTree>
    <p:extLst>
      <p:ext uri="{BB962C8B-B14F-4D97-AF65-F5344CB8AC3E}">
        <p14:creationId xmlns:p14="http://schemas.microsoft.com/office/powerpoint/2010/main" val="1134667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pic>
        <p:nvPicPr>
          <p:cNvPr id="8" name="Picture 1">
            <a:extLst>
              <a:ext uri="{FF2B5EF4-FFF2-40B4-BE49-F238E27FC236}">
                <a16:creationId xmlns:a16="http://schemas.microsoft.com/office/drawing/2014/main" id="{94840B87-74B3-60AA-6377-2BDDBC9BF0B7}"/>
              </a:ext>
            </a:extLst>
          </p:cNvPr>
          <p:cNvPicPr>
            <a:picLocks noChangeAspect="1"/>
          </p:cNvPicPr>
          <p:nvPr userDrawn="1"/>
        </p:nvPicPr>
        <p:blipFill>
          <a:blip r:embed="rId2"/>
          <a:stretch>
            <a:fillRect/>
          </a:stretch>
        </p:blipFill>
        <p:spPr>
          <a:xfrm>
            <a:off x="341915" y="343045"/>
            <a:ext cx="572289" cy="138737"/>
          </a:xfrm>
          <a:prstGeom prst="rect">
            <a:avLst/>
          </a:prstGeom>
        </p:spPr>
      </p:pic>
      <p:sp>
        <p:nvSpPr>
          <p:cNvPr id="4" name="Oval 3"/>
          <p:cNvSpPr/>
          <p:nvPr userDrawn="1"/>
        </p:nvSpPr>
        <p:spPr>
          <a:xfrm>
            <a:off x="9112251" y="507997"/>
            <a:ext cx="1638300" cy="1638300"/>
          </a:xfrm>
          <a:prstGeom prst="ellipse">
            <a:avLst/>
          </a:prstGeom>
          <a:solidFill>
            <a:srgbClr val="F39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5" name="Imagem 4"/>
          <p:cNvPicPr>
            <a:picLocks noChangeAspect="1"/>
          </p:cNvPicPr>
          <p:nvPr userDrawn="1"/>
        </p:nvPicPr>
        <p:blipFill rotWithShape="1">
          <a:blip r:embed="rId3">
            <a:extLst>
              <a:ext uri="{28A0092B-C50C-407E-A947-70E740481C1C}">
                <a14:useLocalDpi xmlns:a14="http://schemas.microsoft.com/office/drawing/2010/main" val="0"/>
              </a:ext>
            </a:extLst>
          </a:blip>
          <a:srcRect b="27961"/>
          <a:stretch/>
        </p:blipFill>
        <p:spPr>
          <a:xfrm>
            <a:off x="0" y="2813229"/>
            <a:ext cx="7873999" cy="4247972"/>
          </a:xfrm>
          <a:prstGeom prst="rect">
            <a:avLst/>
          </a:prstGeom>
        </p:spPr>
      </p:pic>
      <p:pic>
        <p:nvPicPr>
          <p:cNvPr id="7" name="Imagem 6"/>
          <p:cNvPicPr>
            <a:picLocks noChangeAspect="1"/>
          </p:cNvPicPr>
          <p:nvPr userDrawn="1"/>
        </p:nvPicPr>
        <p:blipFill rotWithShape="1">
          <a:blip r:embed="rId3">
            <a:extLst>
              <a:ext uri="{28A0092B-C50C-407E-A947-70E740481C1C}">
                <a14:useLocalDpi xmlns:a14="http://schemas.microsoft.com/office/drawing/2010/main" val="0"/>
              </a:ext>
            </a:extLst>
          </a:blip>
          <a:srcRect l="76536" b="17917"/>
          <a:stretch/>
        </p:blipFill>
        <p:spPr>
          <a:xfrm rot="13500000">
            <a:off x="9945119" y="-79351"/>
            <a:ext cx="1847552" cy="4840280"/>
          </a:xfrm>
          <a:prstGeom prst="rect">
            <a:avLst/>
          </a:prstGeom>
        </p:spPr>
      </p:pic>
      <p:sp>
        <p:nvSpPr>
          <p:cNvPr id="6" name="Retângulo 5"/>
          <p:cNvSpPr/>
          <p:nvPr userDrawn="1"/>
        </p:nvSpPr>
        <p:spPr>
          <a:xfrm>
            <a:off x="12260944" y="481782"/>
            <a:ext cx="1002210" cy="1756321"/>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                      </a:t>
            </a:r>
            <a:endParaRPr lang="pt-PT" dirty="0"/>
          </a:p>
        </p:txBody>
      </p:sp>
    </p:spTree>
    <p:extLst>
      <p:ext uri="{BB962C8B-B14F-4D97-AF65-F5344CB8AC3E}">
        <p14:creationId xmlns:p14="http://schemas.microsoft.com/office/powerpoint/2010/main" val="1819655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1_Title Slide">
    <p:spTree>
      <p:nvGrpSpPr>
        <p:cNvPr id="1" name=""/>
        <p:cNvGrpSpPr/>
        <p:nvPr/>
      </p:nvGrpSpPr>
      <p:grpSpPr>
        <a:xfrm>
          <a:off x="0" y="0"/>
          <a:ext cx="0" cy="0"/>
          <a:chOff x="0" y="0"/>
          <a:chExt cx="0" cy="0"/>
        </a:xfrm>
      </p:grpSpPr>
      <p:pic>
        <p:nvPicPr>
          <p:cNvPr id="8" name="Picture 1">
            <a:extLst>
              <a:ext uri="{FF2B5EF4-FFF2-40B4-BE49-F238E27FC236}">
                <a16:creationId xmlns:a16="http://schemas.microsoft.com/office/drawing/2014/main" id="{94840B87-74B3-60AA-6377-2BDDBC9BF0B7}"/>
              </a:ext>
            </a:extLst>
          </p:cNvPr>
          <p:cNvPicPr>
            <a:picLocks noChangeAspect="1"/>
          </p:cNvPicPr>
          <p:nvPr userDrawn="1"/>
        </p:nvPicPr>
        <p:blipFill>
          <a:blip r:embed="rId2"/>
          <a:stretch>
            <a:fillRect/>
          </a:stretch>
        </p:blipFill>
        <p:spPr>
          <a:xfrm>
            <a:off x="341915" y="343045"/>
            <a:ext cx="572289" cy="138737"/>
          </a:xfrm>
          <a:prstGeom prst="rect">
            <a:avLst/>
          </a:prstGeom>
        </p:spPr>
      </p:pic>
      <p:sp>
        <p:nvSpPr>
          <p:cNvPr id="7" name="Oval 6"/>
          <p:cNvSpPr/>
          <p:nvPr userDrawn="1"/>
        </p:nvSpPr>
        <p:spPr>
          <a:xfrm>
            <a:off x="9112251" y="507997"/>
            <a:ext cx="1638300" cy="1638300"/>
          </a:xfrm>
          <a:prstGeom prst="ellipse">
            <a:avLst/>
          </a:prstGeom>
          <a:solidFill>
            <a:srgbClr val="B58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9" name="Imagem 8"/>
          <p:cNvPicPr>
            <a:picLocks noChangeAspect="1"/>
          </p:cNvPicPr>
          <p:nvPr userDrawn="1"/>
        </p:nvPicPr>
        <p:blipFill rotWithShape="1">
          <a:blip r:embed="rId3">
            <a:extLst>
              <a:ext uri="{28A0092B-C50C-407E-A947-70E740481C1C}">
                <a14:useLocalDpi xmlns:a14="http://schemas.microsoft.com/office/drawing/2010/main" val="0"/>
              </a:ext>
            </a:extLst>
          </a:blip>
          <a:srcRect b="28607"/>
          <a:stretch/>
        </p:blipFill>
        <p:spPr>
          <a:xfrm>
            <a:off x="0" y="2813229"/>
            <a:ext cx="7874000" cy="4209872"/>
          </a:xfrm>
          <a:prstGeom prst="rect">
            <a:avLst/>
          </a:prstGeom>
        </p:spPr>
      </p:pic>
      <p:pic>
        <p:nvPicPr>
          <p:cNvPr id="11" name="Imagem 10"/>
          <p:cNvPicPr>
            <a:picLocks noChangeAspect="1"/>
          </p:cNvPicPr>
          <p:nvPr userDrawn="1"/>
        </p:nvPicPr>
        <p:blipFill rotWithShape="1">
          <a:blip r:embed="rId3">
            <a:extLst>
              <a:ext uri="{28A0092B-C50C-407E-A947-70E740481C1C}">
                <a14:useLocalDpi xmlns:a14="http://schemas.microsoft.com/office/drawing/2010/main" val="0"/>
              </a:ext>
            </a:extLst>
          </a:blip>
          <a:srcRect l="76536" b="17003"/>
          <a:stretch/>
        </p:blipFill>
        <p:spPr>
          <a:xfrm rot="13500000">
            <a:off x="9964168" y="-125343"/>
            <a:ext cx="1847553" cy="4894161"/>
          </a:xfrm>
          <a:prstGeom prst="rect">
            <a:avLst/>
          </a:prstGeom>
        </p:spPr>
      </p:pic>
      <p:sp>
        <p:nvSpPr>
          <p:cNvPr id="6" name="Retângulo 5"/>
          <p:cNvSpPr/>
          <p:nvPr userDrawn="1"/>
        </p:nvSpPr>
        <p:spPr>
          <a:xfrm>
            <a:off x="12260944" y="481782"/>
            <a:ext cx="1054462" cy="1756321"/>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                      </a:t>
            </a:r>
            <a:endParaRPr lang="pt-PT" dirty="0"/>
          </a:p>
        </p:txBody>
      </p:sp>
    </p:spTree>
    <p:extLst>
      <p:ext uri="{BB962C8B-B14F-4D97-AF65-F5344CB8AC3E}">
        <p14:creationId xmlns:p14="http://schemas.microsoft.com/office/powerpoint/2010/main" val="920159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01350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1" r:id="rId4"/>
    <p:sldLayoutId id="2147483656" r:id="rId5"/>
    <p:sldLayoutId id="2147483652" r:id="rId6"/>
    <p:sldLayoutId id="2147483659" r:id="rId7"/>
    <p:sldLayoutId id="2147483662" r:id="rId8"/>
    <p:sldLayoutId id="2147483660" r:id="rId9"/>
    <p:sldLayoutId id="214748366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hyperlink" Target="mailto:Bruno.nunes@ren.pt"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10">
            <a:extLst>
              <a:ext uri="{FF2B5EF4-FFF2-40B4-BE49-F238E27FC236}">
                <a16:creationId xmlns:a16="http://schemas.microsoft.com/office/drawing/2014/main" id="{74A328FB-71A0-DEB5-BA50-1CB87253907A}"/>
              </a:ext>
            </a:extLst>
          </p:cNvPr>
          <p:cNvSpPr txBox="1"/>
          <p:nvPr/>
        </p:nvSpPr>
        <p:spPr>
          <a:xfrm>
            <a:off x="860299" y="4797957"/>
            <a:ext cx="4217311" cy="389513"/>
          </a:xfrm>
          <a:prstGeom prst="roundRect">
            <a:avLst>
              <a:gd name="adj" fmla="val 50000"/>
            </a:avLst>
          </a:prstGeom>
          <a:noFill/>
          <a:ln w="12700">
            <a:solidFill>
              <a:srgbClr val="05D17D"/>
            </a:solidFill>
          </a:ln>
        </p:spPr>
        <p:txBody>
          <a:bodyPr wrap="square" lIns="36000" tIns="0" rIns="36000" bIns="0" rtlCol="0" anchor="ctr" anchorCtr="0">
            <a:spAutoFit/>
          </a:bodyPr>
          <a:lstStyle/>
          <a:p>
            <a:pPr rtl="0"/>
            <a:r>
              <a:rPr lang="en-US" noProof="0" dirty="0">
                <a:solidFill>
                  <a:srgbClr val="05D17D"/>
                </a:solidFill>
                <a:latin typeface="Helvetica" pitchFamily="2" charset="0"/>
              </a:rPr>
              <a:t>  </a:t>
            </a:r>
            <a:r>
              <a:rPr lang="en-US" noProof="0" dirty="0" smtClean="0">
                <a:solidFill>
                  <a:srgbClr val="05D17D"/>
                </a:solidFill>
                <a:latin typeface="Helvetica" pitchFamily="2" charset="0"/>
              </a:rPr>
              <a:t>17.01.2024 </a:t>
            </a:r>
            <a:r>
              <a:rPr lang="en-US" noProof="0" dirty="0" smtClean="0">
                <a:solidFill>
                  <a:srgbClr val="014750"/>
                </a:solidFill>
                <a:latin typeface="Helvetica" pitchFamily="2" charset="0"/>
              </a:rPr>
              <a:t>| Lisboa</a:t>
            </a:r>
            <a:endParaRPr lang="en-US" noProof="0" dirty="0">
              <a:solidFill>
                <a:srgbClr val="014750"/>
              </a:solidFill>
              <a:latin typeface="Helvetica" pitchFamily="2" charset="0"/>
            </a:endParaRPr>
          </a:p>
        </p:txBody>
      </p:sp>
      <p:pic>
        <p:nvPicPr>
          <p:cNvPr id="5" name="Picture 4">
            <a:extLst>
              <a:ext uri="{FF2B5EF4-FFF2-40B4-BE49-F238E27FC236}">
                <a16:creationId xmlns:a16="http://schemas.microsoft.com/office/drawing/2014/main" id="{78DFFB38-F4B0-6153-D8ED-A97B8BD4E54B}"/>
              </a:ext>
            </a:extLst>
          </p:cNvPr>
          <p:cNvPicPr>
            <a:picLocks noChangeAspect="1"/>
          </p:cNvPicPr>
          <p:nvPr/>
        </p:nvPicPr>
        <p:blipFill>
          <a:blip r:embed="rId2"/>
          <a:stretch>
            <a:fillRect/>
          </a:stretch>
        </p:blipFill>
        <p:spPr>
          <a:xfrm>
            <a:off x="860299" y="781349"/>
            <a:ext cx="903955" cy="224057"/>
          </a:xfrm>
          <a:prstGeom prst="rect">
            <a:avLst/>
          </a:prstGeom>
        </p:spPr>
      </p:pic>
      <p:sp>
        <p:nvSpPr>
          <p:cNvPr id="6" name="object 13">
            <a:extLst>
              <a:ext uri="{FF2B5EF4-FFF2-40B4-BE49-F238E27FC236}">
                <a16:creationId xmlns:a16="http://schemas.microsoft.com/office/drawing/2014/main" id="{AE8CD603-6340-F043-94B8-9D21A6B3FE5A}"/>
              </a:ext>
            </a:extLst>
          </p:cNvPr>
          <p:cNvSpPr/>
          <p:nvPr/>
        </p:nvSpPr>
        <p:spPr>
          <a:xfrm flipV="1">
            <a:off x="859972" y="5579115"/>
            <a:ext cx="3968401" cy="109236"/>
          </a:xfrm>
          <a:custGeom>
            <a:avLst/>
            <a:gdLst/>
            <a:ahLst/>
            <a:cxnLst/>
            <a:rect l="l" t="t" r="r" b="b"/>
            <a:pathLst>
              <a:path w="1915160">
                <a:moveTo>
                  <a:pt x="0" y="0"/>
                </a:moveTo>
                <a:lnTo>
                  <a:pt x="1914931" y="0"/>
                </a:lnTo>
              </a:path>
            </a:pathLst>
          </a:custGeom>
          <a:ln w="19050">
            <a:solidFill>
              <a:srgbClr val="014750"/>
            </a:solidFill>
          </a:ln>
        </p:spPr>
        <p:txBody>
          <a:bodyPr wrap="square" lIns="0" tIns="0" rIns="0" bIns="0" rtlCol="0"/>
          <a:lstStyle/>
          <a:p>
            <a:endParaRPr lang="pt-PT" dirty="0" smtClean="0"/>
          </a:p>
          <a:p>
            <a:endParaRPr lang="pt-PT" dirty="0"/>
          </a:p>
          <a:p>
            <a:endParaRPr dirty="0"/>
          </a:p>
        </p:txBody>
      </p:sp>
      <p:sp>
        <p:nvSpPr>
          <p:cNvPr id="7" name="object 14">
            <a:extLst>
              <a:ext uri="{FF2B5EF4-FFF2-40B4-BE49-F238E27FC236}">
                <a16:creationId xmlns:a16="http://schemas.microsoft.com/office/drawing/2014/main" id="{E40B7B8E-A520-8D4E-8268-1F232E1004F4}"/>
              </a:ext>
            </a:extLst>
          </p:cNvPr>
          <p:cNvSpPr txBox="1"/>
          <p:nvPr/>
        </p:nvSpPr>
        <p:spPr>
          <a:xfrm>
            <a:off x="860298" y="5427261"/>
            <a:ext cx="4217312" cy="216726"/>
          </a:xfrm>
          <a:prstGeom prst="rect">
            <a:avLst/>
          </a:prstGeom>
        </p:spPr>
        <p:txBody>
          <a:bodyPr vert="horz" wrap="square" lIns="0" tIns="16510" rIns="0" bIns="0" rtlCol="0">
            <a:spAutoFit/>
          </a:bodyPr>
          <a:lstStyle/>
          <a:p>
            <a:pPr marL="12700">
              <a:spcBef>
                <a:spcPts val="130"/>
              </a:spcBef>
            </a:pPr>
            <a:r>
              <a:rPr lang="pt-PT" sz="1300" b="1" spc="50" dirty="0" smtClean="0">
                <a:solidFill>
                  <a:srgbClr val="014750"/>
                </a:solidFill>
                <a:latin typeface="Arial" panose="020B0604020202020204" pitchFamily="34" charset="0"/>
                <a:cs typeface="Arial" panose="020B0604020202020204" pitchFamily="34" charset="0"/>
              </a:rPr>
              <a:t>Gestão do Sistema</a:t>
            </a:r>
            <a:endParaRPr lang="pt-PT" sz="1300" dirty="0">
              <a:solidFill>
                <a:srgbClr val="014750"/>
              </a:solidFill>
              <a:latin typeface="Arial" panose="020B0604020202020204" pitchFamily="34" charset="0"/>
              <a:cs typeface="Arial" panose="020B0604020202020204" pitchFamily="34" charset="0"/>
            </a:endParaRPr>
          </a:p>
        </p:txBody>
      </p:sp>
      <p:sp>
        <p:nvSpPr>
          <p:cNvPr id="10" name="object 2">
            <a:extLst>
              <a:ext uri="{FF2B5EF4-FFF2-40B4-BE49-F238E27FC236}">
                <a16:creationId xmlns:a16="http://schemas.microsoft.com/office/drawing/2014/main" id="{7C0E909E-C990-E050-D5B6-344EA0A5E317}"/>
              </a:ext>
            </a:extLst>
          </p:cNvPr>
          <p:cNvSpPr txBox="1">
            <a:spLocks/>
          </p:cNvSpPr>
          <p:nvPr/>
        </p:nvSpPr>
        <p:spPr>
          <a:xfrm>
            <a:off x="571541" y="2060043"/>
            <a:ext cx="5764945" cy="2649222"/>
          </a:xfrm>
          <a:prstGeom prst="rect">
            <a:avLst/>
          </a:prstGeom>
        </p:spPr>
        <p:txBody>
          <a:bodyPr vert="horz" wrap="square" lIns="0" tIns="75473"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23874">
              <a:spcBef>
                <a:spcPts val="594"/>
              </a:spcBef>
            </a:pPr>
            <a:r>
              <a:rPr lang="pt-PT" sz="2000" b="1" spc="39" dirty="0" smtClean="0">
                <a:solidFill>
                  <a:srgbClr val="014750"/>
                </a:solidFill>
                <a:latin typeface="Helvetica" pitchFamily="2" charset="0"/>
                <a:cs typeface="Arial" panose="020B0604020202020204" pitchFamily="34" charset="0"/>
              </a:rPr>
              <a:t>CTSOSEI</a:t>
            </a:r>
            <a:endParaRPr lang="pt-PT" sz="2000" b="1" spc="39" dirty="0">
              <a:solidFill>
                <a:srgbClr val="014750"/>
              </a:solidFill>
              <a:latin typeface="Helvetica" pitchFamily="2" charset="0"/>
              <a:cs typeface="Arial" panose="020B0604020202020204" pitchFamily="34" charset="0"/>
            </a:endParaRPr>
          </a:p>
          <a:p>
            <a:pPr marL="23874">
              <a:spcBef>
                <a:spcPts val="594"/>
              </a:spcBef>
            </a:pPr>
            <a:endParaRPr lang="pt-PT" sz="500" spc="39" dirty="0" smtClean="0">
              <a:solidFill>
                <a:srgbClr val="014750"/>
              </a:solidFill>
              <a:latin typeface="Helvetica" pitchFamily="2" charset="0"/>
              <a:cs typeface="Arial" panose="020B0604020202020204" pitchFamily="34" charset="0"/>
            </a:endParaRPr>
          </a:p>
          <a:p>
            <a:pPr marL="23874">
              <a:spcBef>
                <a:spcPts val="594"/>
              </a:spcBef>
            </a:pPr>
            <a:r>
              <a:rPr lang="pt-PT" sz="3200" spc="39" dirty="0">
                <a:solidFill>
                  <a:srgbClr val="014750"/>
                </a:solidFill>
                <a:latin typeface="Helvetica" pitchFamily="2" charset="0"/>
                <a:cs typeface="Arial" panose="020B0604020202020204" pitchFamily="34" charset="0"/>
              </a:rPr>
              <a:t>Novos Desenvolvimentos Legislativos</a:t>
            </a:r>
          </a:p>
          <a:p>
            <a:pPr marL="23874">
              <a:spcBef>
                <a:spcPts val="594"/>
              </a:spcBef>
            </a:pPr>
            <a:endParaRPr lang="pt-PT" sz="500" spc="39" dirty="0" smtClean="0">
              <a:solidFill>
                <a:srgbClr val="014750"/>
              </a:solidFill>
              <a:latin typeface="Helvetica" pitchFamily="2" charset="0"/>
              <a:cs typeface="Arial" panose="020B0604020202020204" pitchFamily="34" charset="0"/>
            </a:endParaRPr>
          </a:p>
          <a:p>
            <a:pPr marL="23874">
              <a:spcBef>
                <a:spcPts val="594"/>
              </a:spcBef>
            </a:pPr>
            <a:endParaRPr lang="pt-PT" sz="3200" spc="39" dirty="0" smtClean="0">
              <a:solidFill>
                <a:srgbClr val="014750"/>
              </a:solidFill>
              <a:latin typeface="Helvetica" pitchFamily="2" charset="0"/>
              <a:cs typeface="Arial" panose="020B0604020202020204" pitchFamily="34" charset="0"/>
            </a:endParaRPr>
          </a:p>
          <a:p>
            <a:pPr marL="23874">
              <a:spcBef>
                <a:spcPts val="594"/>
              </a:spcBef>
            </a:pPr>
            <a:endParaRPr lang="pt-PT" sz="3200" spc="39" dirty="0" smtClean="0">
              <a:solidFill>
                <a:srgbClr val="014750"/>
              </a:solidFill>
              <a:latin typeface="Helvetica" pitchFamily="2" charset="0"/>
              <a:cs typeface="Arial" panose="020B0604020202020204" pitchFamily="34" charset="0"/>
            </a:endParaRPr>
          </a:p>
        </p:txBody>
      </p:sp>
    </p:spTree>
    <p:extLst>
      <p:ext uri="{BB962C8B-B14F-4D97-AF65-F5344CB8AC3E}">
        <p14:creationId xmlns:p14="http://schemas.microsoft.com/office/powerpoint/2010/main" val="37273961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4"/>
          <p:cNvSpPr txBox="1">
            <a:spLocks noChangeArrowheads="1"/>
          </p:cNvSpPr>
          <p:nvPr/>
        </p:nvSpPr>
        <p:spPr bwMode="auto">
          <a:xfrm>
            <a:off x="400569" y="890549"/>
            <a:ext cx="7759700" cy="46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lnSpc>
                <a:spcPct val="110000"/>
              </a:lnSpc>
            </a:pPr>
            <a:r>
              <a:rPr lang="pt-PT" altLang="en-US" sz="2400" b="1" dirty="0">
                <a:solidFill>
                  <a:srgbClr val="3186BC"/>
                </a:solidFill>
                <a:latin typeface="Trebuchet MS" panose="020B0603020202020204" pitchFamily="34" charset="0"/>
              </a:rPr>
              <a:t>Novos Desenvolvimentos Legislativos</a:t>
            </a:r>
            <a:r>
              <a:rPr lang="pt-PT" altLang="en-US" sz="2400" dirty="0">
                <a:solidFill>
                  <a:srgbClr val="3186BC"/>
                </a:solidFill>
                <a:latin typeface="Trebuchet MS" panose="020B0603020202020204" pitchFamily="34" charset="0"/>
              </a:rPr>
              <a:t>  </a:t>
            </a:r>
            <a:r>
              <a:rPr lang="pt-PT" altLang="en-US" sz="2400" dirty="0">
                <a:solidFill>
                  <a:srgbClr val="9BC646"/>
                </a:solidFill>
                <a:latin typeface="Trebuchet MS" panose="020B0603020202020204" pitchFamily="34" charset="0"/>
              </a:rPr>
              <a:t>- Nacional</a:t>
            </a:r>
          </a:p>
        </p:txBody>
      </p:sp>
      <p:sp>
        <p:nvSpPr>
          <p:cNvPr id="4" name="CaixaDeTexto 1"/>
          <p:cNvSpPr txBox="1">
            <a:spLocks noChangeArrowheads="1"/>
          </p:cNvSpPr>
          <p:nvPr/>
        </p:nvSpPr>
        <p:spPr bwMode="auto">
          <a:xfrm>
            <a:off x="880403" y="1584467"/>
            <a:ext cx="8535987" cy="426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ea typeface="MS PGothic" panose="020B0600070205080204" pitchFamily="34" charset="-128"/>
              </a:defRPr>
            </a:lvl1pPr>
            <a:lvl2pPr marL="355600">
              <a:defRPr>
                <a:solidFill>
                  <a:schemeClr val="tx1"/>
                </a:solidFill>
                <a:latin typeface="Calibri" panose="020F0502020204030204" pitchFamily="34" charset="0"/>
                <a:ea typeface="MS PGothic" panose="020B0600070205080204" pitchFamily="34" charset="-128"/>
              </a:defRPr>
            </a:lvl2pPr>
            <a:lvl3pPr marL="681038" indent="-17145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a:t>
            </a:r>
            <a:r>
              <a:rPr lang="pt-PT" altLang="en-US" sz="1400" dirty="0" smtClean="0">
                <a:latin typeface="Trebuchet MS" panose="020B0603020202020204" pitchFamily="34" charset="0"/>
              </a:rPr>
              <a:t>17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novembro </a:t>
            </a:r>
            <a:r>
              <a:rPr lang="pt-PT" altLang="en-US" sz="1400" dirty="0">
                <a:latin typeface="Trebuchet MS" panose="020B0603020202020204" pitchFamily="34" charset="0"/>
              </a:rPr>
              <a:t>de 2023 foi publicado o Decreto-Lei n.º 104/2023, </a:t>
            </a:r>
            <a:r>
              <a:rPr lang="pt-PT" altLang="en-US" sz="1400" dirty="0" smtClean="0">
                <a:latin typeface="Trebuchet MS" panose="020B0603020202020204" pitchFamily="34" charset="0"/>
              </a:rPr>
              <a:t>que altera </a:t>
            </a:r>
            <a:r>
              <a:rPr lang="pt-PT" altLang="en-US" sz="1400" dirty="0">
                <a:latin typeface="Trebuchet MS" panose="020B0603020202020204" pitchFamily="34" charset="0"/>
              </a:rPr>
              <a:t>o modelo de financiamento da tarifa social</a:t>
            </a:r>
          </a:p>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17 de novembro de 2023 foi publicado o Decreto-Lei n.º </a:t>
            </a:r>
            <a:r>
              <a:rPr lang="pt-PT" altLang="en-US" sz="1400" dirty="0" smtClean="0">
                <a:latin typeface="Trebuchet MS" panose="020B0603020202020204" pitchFamily="34" charset="0"/>
              </a:rPr>
              <a:t>105/2023</a:t>
            </a:r>
            <a:r>
              <a:rPr lang="pt-PT" altLang="en-US" sz="1400" dirty="0">
                <a:latin typeface="Trebuchet MS" panose="020B0603020202020204" pitchFamily="34" charset="0"/>
              </a:rPr>
              <a:t>, que </a:t>
            </a:r>
            <a:r>
              <a:rPr lang="pt-PT" altLang="en-US" sz="1400" dirty="0" smtClean="0">
                <a:latin typeface="Trebuchet MS" panose="020B0603020202020204" pitchFamily="34" charset="0"/>
              </a:rPr>
              <a:t>reformula </a:t>
            </a:r>
            <a:r>
              <a:rPr lang="pt-PT" altLang="en-US" sz="1400" dirty="0">
                <a:latin typeface="Trebuchet MS" panose="020B0603020202020204" pitchFamily="34" charset="0"/>
              </a:rPr>
              <a:t>os procedimentos relativos aos pedidos de instalação e exploração de novas centrais de valorização de biomassa</a:t>
            </a:r>
          </a:p>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a:t>
            </a:r>
            <a:r>
              <a:rPr lang="pt-PT" altLang="en-US" sz="1400" dirty="0" smtClean="0">
                <a:latin typeface="Trebuchet MS" panose="020B0603020202020204" pitchFamily="34" charset="0"/>
              </a:rPr>
              <a:t>23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novembro </a:t>
            </a:r>
            <a:r>
              <a:rPr lang="pt-PT" altLang="en-US" sz="1400" dirty="0">
                <a:latin typeface="Trebuchet MS" panose="020B0603020202020204" pitchFamily="34" charset="0"/>
              </a:rPr>
              <a:t>de 2023 foi </a:t>
            </a:r>
            <a:r>
              <a:rPr lang="pt-PT" altLang="en-US" sz="1400" dirty="0" smtClean="0">
                <a:latin typeface="Trebuchet MS" panose="020B0603020202020204" pitchFamily="34" charset="0"/>
              </a:rPr>
              <a:t>publicado </a:t>
            </a:r>
            <a:r>
              <a:rPr lang="pt-PT" altLang="en-US" sz="1400" dirty="0">
                <a:latin typeface="Trebuchet MS" panose="020B0603020202020204" pitchFamily="34" charset="0"/>
              </a:rPr>
              <a:t>o Despacho n.º 11912/2023, que cria um grupo de trabalho </a:t>
            </a:r>
            <a:r>
              <a:rPr lang="pt-PT" altLang="en-US" sz="1400" dirty="0" smtClean="0">
                <a:latin typeface="Trebuchet MS" panose="020B0603020202020204" pitchFamily="34" charset="0"/>
              </a:rPr>
              <a:t>para </a:t>
            </a:r>
            <a:r>
              <a:rPr lang="pt-PT" altLang="en-US" sz="1400" dirty="0">
                <a:latin typeface="Trebuchet MS" panose="020B0603020202020204" pitchFamily="34" charset="0"/>
              </a:rPr>
              <a:t>a definição das Áreas de Aceleração de Energias </a:t>
            </a:r>
            <a:r>
              <a:rPr lang="pt-PT" altLang="en-US" sz="1400" dirty="0" smtClean="0">
                <a:latin typeface="Trebuchet MS" panose="020B0603020202020204" pitchFamily="34" charset="0"/>
              </a:rPr>
              <a:t>Renováveis </a:t>
            </a:r>
          </a:p>
          <a:p>
            <a:pPr marL="641350" lvl="1" indent="-285750" algn="just">
              <a:lnSpc>
                <a:spcPct val="150000"/>
              </a:lnSpc>
              <a:spcBef>
                <a:spcPts val="600"/>
              </a:spcBef>
              <a:spcAft>
                <a:spcPts val="600"/>
              </a:spcAft>
              <a:buFont typeface="Wingdings" panose="05000000000000000000" pitchFamily="2" charset="2"/>
              <a:buChar char="Ø"/>
            </a:pPr>
            <a:r>
              <a:rPr lang="pt-PT" altLang="en-US" sz="1400" dirty="0" smtClean="0">
                <a:latin typeface="Trebuchet MS" panose="020B0603020202020204" pitchFamily="34" charset="0"/>
              </a:rPr>
              <a:t>Em 27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novembro </a:t>
            </a:r>
            <a:r>
              <a:rPr lang="pt-PT" altLang="en-US" sz="1400" dirty="0">
                <a:latin typeface="Trebuchet MS" panose="020B0603020202020204" pitchFamily="34" charset="0"/>
              </a:rPr>
              <a:t>de 2023 foi </a:t>
            </a:r>
            <a:r>
              <a:rPr lang="pt-PT" altLang="en-US" sz="1400" dirty="0" smtClean="0">
                <a:latin typeface="Trebuchet MS" panose="020B0603020202020204" pitchFamily="34" charset="0"/>
              </a:rPr>
              <a:t>publicado </a:t>
            </a:r>
            <a:r>
              <a:rPr lang="pt-PT" altLang="en-US" sz="1400" dirty="0">
                <a:latin typeface="Trebuchet MS" panose="020B0603020202020204" pitchFamily="34" charset="0"/>
              </a:rPr>
              <a:t>o Despacho n.º 12032/2023, que </a:t>
            </a:r>
            <a:r>
              <a:rPr lang="pt-PT" altLang="en-US" sz="1400" dirty="0" smtClean="0">
                <a:latin typeface="Trebuchet MS" panose="020B0603020202020204" pitchFamily="34" charset="0"/>
              </a:rPr>
              <a:t>fixa </a:t>
            </a:r>
            <a:r>
              <a:rPr lang="pt-PT" altLang="en-US" sz="1400" dirty="0">
                <a:latin typeface="Trebuchet MS" panose="020B0603020202020204" pitchFamily="34" charset="0"/>
              </a:rPr>
              <a:t>o parâmetro </a:t>
            </a:r>
            <a:r>
              <a:rPr lang="pt-PT" altLang="en-US" sz="1400" dirty="0" smtClean="0">
                <a:latin typeface="Trebuchet MS" panose="020B0603020202020204" pitchFamily="34" charset="0"/>
              </a:rPr>
              <a:t>“K(índice </a:t>
            </a:r>
            <a:r>
              <a:rPr lang="pt-PT" altLang="en-US" sz="1400" dirty="0">
                <a:latin typeface="Trebuchet MS" panose="020B0603020202020204" pitchFamily="34" charset="0"/>
              </a:rPr>
              <a:t>i</a:t>
            </a:r>
            <a:r>
              <a:rPr lang="pt-PT" altLang="en-US" sz="1400" dirty="0" smtClean="0">
                <a:latin typeface="Trebuchet MS" panose="020B0603020202020204" pitchFamily="34" charset="0"/>
              </a:rPr>
              <a:t>)” </a:t>
            </a:r>
            <a:r>
              <a:rPr lang="pt-PT" altLang="en-US" sz="1400" dirty="0">
                <a:latin typeface="Trebuchet MS" panose="020B0603020202020204" pitchFamily="34" charset="0"/>
              </a:rPr>
              <a:t>da fórmula prevista no n.º 1 do artigo 2.º da Portaria n.º 300/2023, de 4 de outubro </a:t>
            </a:r>
            <a:r>
              <a:rPr lang="pt-PT" altLang="en-US" sz="1400" dirty="0" smtClean="0">
                <a:latin typeface="Trebuchet MS" panose="020B0603020202020204" pitchFamily="34" charset="0"/>
              </a:rPr>
              <a:t>(“remuneração da transferência </a:t>
            </a:r>
            <a:r>
              <a:rPr lang="pt-PT" altLang="en-US" sz="1400" dirty="0" err="1" smtClean="0">
                <a:latin typeface="Trebuchet MS" panose="020B0603020202020204" pitchFamily="34" charset="0"/>
              </a:rPr>
              <a:t>intertemporal</a:t>
            </a:r>
            <a:r>
              <a:rPr lang="pt-PT" altLang="en-US" sz="1400" dirty="0" smtClean="0">
                <a:latin typeface="Trebuchet MS" panose="020B0603020202020204" pitchFamily="34" charset="0"/>
              </a:rPr>
              <a:t> de CIEG”)</a:t>
            </a:r>
          </a:p>
          <a:p>
            <a:pPr lvl="1" algn="just">
              <a:lnSpc>
                <a:spcPct val="150000"/>
              </a:lnSpc>
              <a:spcBef>
                <a:spcPts val="600"/>
              </a:spcBef>
              <a:spcAft>
                <a:spcPts val="600"/>
              </a:spcAft>
            </a:pPr>
            <a:endParaRPr lang="pt-PT" altLang="en-US" sz="1400" dirty="0">
              <a:latin typeface="Trebuchet MS" panose="020B0603020202020204" pitchFamily="34" charset="0"/>
            </a:endParaRPr>
          </a:p>
        </p:txBody>
      </p:sp>
    </p:spTree>
    <p:extLst>
      <p:ext uri="{BB962C8B-B14F-4D97-AF65-F5344CB8AC3E}">
        <p14:creationId xmlns:p14="http://schemas.microsoft.com/office/powerpoint/2010/main" val="25804872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4"/>
          <p:cNvSpPr txBox="1">
            <a:spLocks noChangeArrowheads="1"/>
          </p:cNvSpPr>
          <p:nvPr/>
        </p:nvSpPr>
        <p:spPr bwMode="auto">
          <a:xfrm>
            <a:off x="400569" y="890549"/>
            <a:ext cx="7759700" cy="46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lnSpc>
                <a:spcPct val="110000"/>
              </a:lnSpc>
            </a:pPr>
            <a:r>
              <a:rPr lang="pt-PT" altLang="en-US" sz="2400" b="1" dirty="0">
                <a:solidFill>
                  <a:srgbClr val="3186BC"/>
                </a:solidFill>
                <a:latin typeface="Trebuchet MS" panose="020B0603020202020204" pitchFamily="34" charset="0"/>
              </a:rPr>
              <a:t>Novos Desenvolvimentos Legislativos</a:t>
            </a:r>
            <a:r>
              <a:rPr lang="pt-PT" altLang="en-US" sz="2400" dirty="0">
                <a:solidFill>
                  <a:srgbClr val="3186BC"/>
                </a:solidFill>
                <a:latin typeface="Trebuchet MS" panose="020B0603020202020204" pitchFamily="34" charset="0"/>
              </a:rPr>
              <a:t>  </a:t>
            </a:r>
            <a:r>
              <a:rPr lang="pt-PT" altLang="en-US" sz="2400" dirty="0">
                <a:solidFill>
                  <a:srgbClr val="9BC646"/>
                </a:solidFill>
                <a:latin typeface="Trebuchet MS" panose="020B0603020202020204" pitchFamily="34" charset="0"/>
              </a:rPr>
              <a:t>- Nacional</a:t>
            </a:r>
          </a:p>
        </p:txBody>
      </p:sp>
      <p:sp>
        <p:nvSpPr>
          <p:cNvPr id="4" name="CaixaDeTexto 1"/>
          <p:cNvSpPr txBox="1">
            <a:spLocks noChangeArrowheads="1"/>
          </p:cNvSpPr>
          <p:nvPr/>
        </p:nvSpPr>
        <p:spPr bwMode="auto">
          <a:xfrm>
            <a:off x="880403" y="1584467"/>
            <a:ext cx="8535987" cy="553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ea typeface="MS PGothic" panose="020B0600070205080204" pitchFamily="34" charset="-128"/>
              </a:defRPr>
            </a:lvl1pPr>
            <a:lvl2pPr marL="355600">
              <a:defRPr>
                <a:solidFill>
                  <a:schemeClr val="tx1"/>
                </a:solidFill>
                <a:latin typeface="Calibri" panose="020F0502020204030204" pitchFamily="34" charset="0"/>
                <a:ea typeface="MS PGothic" panose="020B0600070205080204" pitchFamily="34" charset="-128"/>
              </a:defRPr>
            </a:lvl2pPr>
            <a:lvl3pPr marL="681038" indent="-17145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a:t>
            </a:r>
            <a:r>
              <a:rPr lang="pt-PT" altLang="en-US" sz="1400" dirty="0" smtClean="0">
                <a:latin typeface="Trebuchet MS" panose="020B0603020202020204" pitchFamily="34" charset="0"/>
              </a:rPr>
              <a:t>28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novembro </a:t>
            </a:r>
            <a:r>
              <a:rPr lang="pt-PT" altLang="en-US" sz="1400" dirty="0">
                <a:latin typeface="Trebuchet MS" panose="020B0603020202020204" pitchFamily="34" charset="0"/>
              </a:rPr>
              <a:t>de 2023 foi </a:t>
            </a:r>
            <a:r>
              <a:rPr lang="pt-PT" altLang="en-US" sz="1400" dirty="0" smtClean="0">
                <a:latin typeface="Trebuchet MS" panose="020B0603020202020204" pitchFamily="34" charset="0"/>
              </a:rPr>
              <a:t>publicada </a:t>
            </a:r>
            <a:r>
              <a:rPr lang="pt-PT" altLang="en-US" sz="1400" dirty="0">
                <a:latin typeface="Trebuchet MS" panose="020B0603020202020204" pitchFamily="34" charset="0"/>
              </a:rPr>
              <a:t>a Portaria n.º 397/2023, que </a:t>
            </a:r>
            <a:r>
              <a:rPr lang="pt-PT" altLang="en-US" sz="1400" dirty="0" smtClean="0">
                <a:latin typeface="Trebuchet MS" panose="020B0603020202020204" pitchFamily="34" charset="0"/>
              </a:rPr>
              <a:t>regulamenta </a:t>
            </a:r>
            <a:r>
              <a:rPr lang="pt-PT" altLang="en-US" sz="1400" dirty="0">
                <a:latin typeface="Trebuchet MS" panose="020B0603020202020204" pitchFamily="34" charset="0"/>
              </a:rPr>
              <a:t>as peças-tipo para o procedimento de concurso público para a atribuição das concessões de distribuição de eletricidade em </a:t>
            </a:r>
            <a:r>
              <a:rPr lang="pt-PT" altLang="en-US" sz="1400" dirty="0" smtClean="0">
                <a:latin typeface="Trebuchet MS" panose="020B0603020202020204" pitchFamily="34" charset="0"/>
              </a:rPr>
              <a:t>Baixa Tensão </a:t>
            </a:r>
            <a:r>
              <a:rPr lang="pt-PT" altLang="en-US" sz="1400" dirty="0">
                <a:latin typeface="Trebuchet MS" panose="020B0603020202020204" pitchFamily="34" charset="0"/>
              </a:rPr>
              <a:t>no território continental português </a:t>
            </a:r>
          </a:p>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5 de dezembro de 2023 foi publicado a Declaração de Retificação n.º 916/2023, que retifica o Despacho n.º 11912/2023, de 23 de novembro de 2023 (Grupo de Trabalho para a definição das Áreas de Aceleração de Energias Renováveis), </a:t>
            </a:r>
            <a:r>
              <a:rPr lang="pt-PT" altLang="en-US" sz="1400" dirty="0" smtClean="0">
                <a:latin typeface="Trebuchet MS" panose="020B0603020202020204" pitchFamily="34" charset="0"/>
              </a:rPr>
              <a:t>alargando </a:t>
            </a:r>
            <a:r>
              <a:rPr lang="pt-PT" altLang="en-US" sz="1400" dirty="0">
                <a:latin typeface="Trebuchet MS" panose="020B0603020202020204" pitchFamily="34" charset="0"/>
              </a:rPr>
              <a:t>os prazos fixados</a:t>
            </a:r>
          </a:p>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22 de dezembro de 2023 foi publicada a Diretiva n.º </a:t>
            </a:r>
            <a:r>
              <a:rPr lang="pt-PT" altLang="en-US" sz="1400" dirty="0" smtClean="0">
                <a:latin typeface="Trebuchet MS" panose="020B0603020202020204" pitchFamily="34" charset="0"/>
              </a:rPr>
              <a:t>18/2023 </a:t>
            </a:r>
            <a:r>
              <a:rPr lang="pt-PT" altLang="en-US" sz="1400" dirty="0">
                <a:latin typeface="Trebuchet MS" panose="020B0603020202020204" pitchFamily="34" charset="0"/>
              </a:rPr>
              <a:t>da ERSE, que </a:t>
            </a:r>
            <a:r>
              <a:rPr lang="pt-PT" altLang="en-US" sz="1400" dirty="0" smtClean="0">
                <a:latin typeface="Trebuchet MS" panose="020B0603020202020204" pitchFamily="34" charset="0"/>
              </a:rPr>
              <a:t>implementa </a:t>
            </a:r>
            <a:r>
              <a:rPr lang="pt-PT" altLang="en-US" sz="1400" dirty="0">
                <a:latin typeface="Trebuchet MS" panose="020B0603020202020204" pitchFamily="34" charset="0"/>
              </a:rPr>
              <a:t>o Mercado de Banda de Reserva de Restabelecimento da frequência com ativação manual</a:t>
            </a:r>
            <a:endParaRPr lang="pt-PT" altLang="en-US" sz="1400" dirty="0">
              <a:solidFill>
                <a:schemeClr val="accent2"/>
              </a:solidFill>
              <a:latin typeface="Trebuchet MS" panose="020B0603020202020204" pitchFamily="34" charset="0"/>
            </a:endParaRPr>
          </a:p>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a:t>
            </a:r>
            <a:r>
              <a:rPr lang="pt-PT" altLang="en-US" sz="1400" dirty="0" smtClean="0">
                <a:latin typeface="Trebuchet MS" panose="020B0603020202020204" pitchFamily="34" charset="0"/>
              </a:rPr>
              <a:t>26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dezembro </a:t>
            </a:r>
            <a:r>
              <a:rPr lang="pt-PT" altLang="en-US" sz="1400" dirty="0">
                <a:latin typeface="Trebuchet MS" panose="020B0603020202020204" pitchFamily="34" charset="0"/>
              </a:rPr>
              <a:t>de 2023 foi publicada a Diretiva n.º </a:t>
            </a:r>
            <a:r>
              <a:rPr lang="pt-PT" altLang="en-US" sz="1400" dirty="0" smtClean="0">
                <a:latin typeface="Trebuchet MS" panose="020B0603020202020204" pitchFamily="34" charset="0"/>
              </a:rPr>
              <a:t>19/2023 </a:t>
            </a:r>
            <a:r>
              <a:rPr lang="pt-PT" altLang="en-US" sz="1400" dirty="0">
                <a:latin typeface="Trebuchet MS" panose="020B0603020202020204" pitchFamily="34" charset="0"/>
              </a:rPr>
              <a:t>da ERSE, que </a:t>
            </a:r>
            <a:r>
              <a:rPr lang="pt-PT" altLang="en-US" sz="1400" dirty="0" smtClean="0">
                <a:latin typeface="Trebuchet MS" panose="020B0603020202020204" pitchFamily="34" charset="0"/>
              </a:rPr>
              <a:t>aprova </a:t>
            </a:r>
            <a:r>
              <a:rPr lang="pt-PT" altLang="en-US" sz="1400" dirty="0">
                <a:latin typeface="Trebuchet MS" panose="020B0603020202020204" pitchFamily="34" charset="0"/>
              </a:rPr>
              <a:t>o Manual de Procedimentos da Gestão Global do Sistema do setor </a:t>
            </a:r>
            <a:r>
              <a:rPr lang="pt-PT" altLang="en-US" sz="1400" dirty="0" smtClean="0">
                <a:latin typeface="Trebuchet MS" panose="020B0603020202020204" pitchFamily="34" charset="0"/>
              </a:rPr>
              <a:t>elétrico e a </a:t>
            </a:r>
            <a:r>
              <a:rPr lang="pt-PT" altLang="en-US" sz="1400" dirty="0">
                <a:latin typeface="Trebuchet MS" panose="020B0603020202020204" pitchFamily="34" charset="0"/>
              </a:rPr>
              <a:t>Diretiva n.º </a:t>
            </a:r>
            <a:r>
              <a:rPr lang="pt-PT" altLang="en-US" sz="1400" dirty="0" smtClean="0">
                <a:latin typeface="Trebuchet MS" panose="020B0603020202020204" pitchFamily="34" charset="0"/>
              </a:rPr>
              <a:t>20/2023 </a:t>
            </a:r>
            <a:r>
              <a:rPr lang="pt-PT" altLang="en-US" sz="1400" dirty="0">
                <a:latin typeface="Trebuchet MS" panose="020B0603020202020204" pitchFamily="34" charset="0"/>
              </a:rPr>
              <a:t>da ERSE, que aprova </a:t>
            </a:r>
            <a:r>
              <a:rPr lang="pt-PT" altLang="en-US" sz="1400" dirty="0" smtClean="0">
                <a:latin typeface="Trebuchet MS" panose="020B0603020202020204" pitchFamily="34" charset="0"/>
              </a:rPr>
              <a:t>as </a:t>
            </a:r>
            <a:r>
              <a:rPr lang="pt-PT" altLang="en-US" sz="1400" dirty="0">
                <a:latin typeface="Trebuchet MS" panose="020B0603020202020204" pitchFamily="34" charset="0"/>
              </a:rPr>
              <a:t>regras especiais de participação da procura nos serviços de sistema</a:t>
            </a:r>
            <a:endParaRPr lang="pt-PT" altLang="en-US" sz="1400" dirty="0" smtClean="0">
              <a:latin typeface="Trebuchet MS" panose="020B0603020202020204" pitchFamily="34" charset="0"/>
            </a:endParaRPr>
          </a:p>
          <a:p>
            <a:pPr marL="641350" lvl="1" indent="-285750" algn="just">
              <a:lnSpc>
                <a:spcPct val="150000"/>
              </a:lnSpc>
              <a:spcBef>
                <a:spcPts val="600"/>
              </a:spcBef>
              <a:spcAft>
                <a:spcPts val="600"/>
              </a:spcAft>
              <a:buFont typeface="Wingdings" panose="05000000000000000000" pitchFamily="2" charset="2"/>
              <a:buChar char="Ø"/>
            </a:pPr>
            <a:endParaRPr lang="pt-PT" altLang="en-US" sz="1400" dirty="0">
              <a:solidFill>
                <a:schemeClr val="accent2"/>
              </a:solidFill>
              <a:latin typeface="Trebuchet MS" panose="020B0603020202020204" pitchFamily="34" charset="0"/>
            </a:endParaRPr>
          </a:p>
          <a:p>
            <a:pPr marL="641350" lvl="1" indent="-285750" algn="just">
              <a:lnSpc>
                <a:spcPct val="150000"/>
              </a:lnSpc>
              <a:spcBef>
                <a:spcPts val="600"/>
              </a:spcBef>
              <a:spcAft>
                <a:spcPts val="600"/>
              </a:spcAft>
              <a:buFont typeface="Wingdings" panose="05000000000000000000" pitchFamily="2" charset="2"/>
              <a:buChar char="Ø"/>
            </a:pPr>
            <a:endParaRPr lang="pt-PT" altLang="en-US" sz="1400" dirty="0">
              <a:solidFill>
                <a:schemeClr val="accent2"/>
              </a:solidFill>
              <a:latin typeface="Trebuchet MS" panose="020B0603020202020204" pitchFamily="34" charset="0"/>
            </a:endParaRPr>
          </a:p>
          <a:p>
            <a:pPr lvl="1" algn="just">
              <a:lnSpc>
                <a:spcPct val="150000"/>
              </a:lnSpc>
              <a:spcBef>
                <a:spcPts val="600"/>
              </a:spcBef>
              <a:spcAft>
                <a:spcPts val="600"/>
              </a:spcAft>
            </a:pPr>
            <a:endParaRPr lang="pt-PT" altLang="en-US" sz="1400" dirty="0">
              <a:latin typeface="Trebuchet MS" panose="020B0603020202020204" pitchFamily="34" charset="0"/>
            </a:endParaRPr>
          </a:p>
        </p:txBody>
      </p:sp>
    </p:spTree>
    <p:extLst>
      <p:ext uri="{BB962C8B-B14F-4D97-AF65-F5344CB8AC3E}">
        <p14:creationId xmlns:p14="http://schemas.microsoft.com/office/powerpoint/2010/main" val="5665106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4"/>
          <p:cNvSpPr txBox="1">
            <a:spLocks noChangeArrowheads="1"/>
          </p:cNvSpPr>
          <p:nvPr/>
        </p:nvSpPr>
        <p:spPr bwMode="auto">
          <a:xfrm>
            <a:off x="400569" y="890549"/>
            <a:ext cx="7759700" cy="46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lnSpc>
                <a:spcPct val="110000"/>
              </a:lnSpc>
            </a:pPr>
            <a:r>
              <a:rPr lang="pt-PT" altLang="en-US" sz="2400" b="1" dirty="0">
                <a:solidFill>
                  <a:srgbClr val="3186BC"/>
                </a:solidFill>
                <a:latin typeface="Trebuchet MS" panose="020B0603020202020204" pitchFamily="34" charset="0"/>
              </a:rPr>
              <a:t>Novos Desenvolvimentos Legislativos</a:t>
            </a:r>
            <a:r>
              <a:rPr lang="pt-PT" altLang="en-US" sz="2400" dirty="0">
                <a:solidFill>
                  <a:srgbClr val="3186BC"/>
                </a:solidFill>
                <a:latin typeface="Trebuchet MS" panose="020B0603020202020204" pitchFamily="34" charset="0"/>
              </a:rPr>
              <a:t>  </a:t>
            </a:r>
            <a:r>
              <a:rPr lang="pt-PT" altLang="en-US" sz="2400" dirty="0">
                <a:solidFill>
                  <a:srgbClr val="9BC646"/>
                </a:solidFill>
                <a:latin typeface="Trebuchet MS" panose="020B0603020202020204" pitchFamily="34" charset="0"/>
              </a:rPr>
              <a:t>- Nacional</a:t>
            </a:r>
          </a:p>
        </p:txBody>
      </p:sp>
      <p:sp>
        <p:nvSpPr>
          <p:cNvPr id="4" name="CaixaDeTexto 1"/>
          <p:cNvSpPr txBox="1">
            <a:spLocks noChangeArrowheads="1"/>
          </p:cNvSpPr>
          <p:nvPr/>
        </p:nvSpPr>
        <p:spPr bwMode="auto">
          <a:xfrm>
            <a:off x="880403" y="1584467"/>
            <a:ext cx="8535987"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ea typeface="MS PGothic" panose="020B0600070205080204" pitchFamily="34" charset="-128"/>
              </a:defRPr>
            </a:lvl1pPr>
            <a:lvl2pPr marL="355600">
              <a:defRPr>
                <a:solidFill>
                  <a:schemeClr val="tx1"/>
                </a:solidFill>
                <a:latin typeface="Calibri" panose="020F0502020204030204" pitchFamily="34" charset="0"/>
                <a:ea typeface="MS PGothic" panose="020B0600070205080204" pitchFamily="34" charset="-128"/>
              </a:defRPr>
            </a:lvl2pPr>
            <a:lvl3pPr marL="681038" indent="-17145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a:t>
            </a:r>
            <a:r>
              <a:rPr lang="pt-PT" altLang="en-US" sz="1400" dirty="0" smtClean="0">
                <a:latin typeface="Trebuchet MS" panose="020B0603020202020204" pitchFamily="34" charset="0"/>
              </a:rPr>
              <a:t>29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dezembro </a:t>
            </a:r>
            <a:r>
              <a:rPr lang="pt-PT" altLang="en-US" sz="1400" dirty="0">
                <a:latin typeface="Trebuchet MS" panose="020B0603020202020204" pitchFamily="34" charset="0"/>
              </a:rPr>
              <a:t>de 2023 foi publicada a Diretiva n.º </a:t>
            </a:r>
            <a:r>
              <a:rPr lang="pt-PT" altLang="en-US" sz="1400" dirty="0" smtClean="0">
                <a:latin typeface="Trebuchet MS" panose="020B0603020202020204" pitchFamily="34" charset="0"/>
              </a:rPr>
              <a:t>20-A/2023 </a:t>
            </a:r>
            <a:r>
              <a:rPr lang="pt-PT" altLang="en-US" sz="1400" dirty="0">
                <a:latin typeface="Trebuchet MS" panose="020B0603020202020204" pitchFamily="34" charset="0"/>
              </a:rPr>
              <a:t>da ERSE, que </a:t>
            </a:r>
            <a:r>
              <a:rPr lang="pt-PT" altLang="en-US" sz="1400" dirty="0" smtClean="0">
                <a:latin typeface="Trebuchet MS" panose="020B0603020202020204" pitchFamily="34" charset="0"/>
              </a:rPr>
              <a:t>aprova </a:t>
            </a:r>
            <a:r>
              <a:rPr lang="pt-PT" altLang="en-US" sz="1400" dirty="0">
                <a:latin typeface="Trebuchet MS" panose="020B0603020202020204" pitchFamily="34" charset="0"/>
              </a:rPr>
              <a:t>a regulamentação relativa à atribuição de capacidade de ligação à rede de instalações de consumo na zona de grande procura de Sines</a:t>
            </a:r>
            <a:r>
              <a:rPr lang="pt-PT" altLang="en-US" sz="1400" dirty="0" smtClean="0">
                <a:latin typeface="Trebuchet MS" panose="020B0603020202020204" pitchFamily="34" charset="0"/>
              </a:rPr>
              <a:t> </a:t>
            </a:r>
            <a:endParaRPr lang="pt-PT" altLang="en-US" sz="1400" dirty="0">
              <a:latin typeface="Trebuchet MS" panose="020B0603020202020204" pitchFamily="34" charset="0"/>
            </a:endParaRPr>
          </a:p>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a:t>
            </a:r>
            <a:r>
              <a:rPr lang="pt-PT" altLang="en-US" sz="1400" dirty="0" smtClean="0">
                <a:latin typeface="Trebuchet MS" panose="020B0603020202020204" pitchFamily="34" charset="0"/>
              </a:rPr>
              <a:t>9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janeiro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2024 </a:t>
            </a:r>
            <a:r>
              <a:rPr lang="pt-PT" altLang="en-US" sz="1400" dirty="0">
                <a:latin typeface="Trebuchet MS" panose="020B0603020202020204" pitchFamily="34" charset="0"/>
              </a:rPr>
              <a:t>foi publicado o Despacho n.º </a:t>
            </a:r>
            <a:r>
              <a:rPr lang="pt-PT" altLang="en-US" sz="1400" dirty="0" smtClean="0">
                <a:latin typeface="Trebuchet MS" panose="020B0603020202020204" pitchFamily="34" charset="0"/>
              </a:rPr>
              <a:t>129/2024, </a:t>
            </a:r>
            <a:r>
              <a:rPr lang="pt-PT" altLang="en-US" sz="1400" dirty="0">
                <a:latin typeface="Trebuchet MS" panose="020B0603020202020204" pitchFamily="34" charset="0"/>
              </a:rPr>
              <a:t>que </a:t>
            </a:r>
            <a:r>
              <a:rPr lang="pt-PT" altLang="en-US" sz="1400" dirty="0" smtClean="0">
                <a:latin typeface="Trebuchet MS" panose="020B0603020202020204" pitchFamily="34" charset="0"/>
              </a:rPr>
              <a:t>suspende </a:t>
            </a:r>
            <a:r>
              <a:rPr lang="pt-PT" altLang="en-US" sz="1400" dirty="0">
                <a:latin typeface="Trebuchet MS" panose="020B0603020202020204" pitchFamily="34" charset="0"/>
              </a:rPr>
              <a:t>as medidas estabelecidas ao abrigo do disposto nos </a:t>
            </a:r>
            <a:r>
              <a:rPr lang="pt-PT" altLang="en-US" sz="1400" dirty="0" err="1">
                <a:latin typeface="Trebuchet MS" panose="020B0603020202020204" pitchFamily="34" charset="0"/>
              </a:rPr>
              <a:t>n.</a:t>
            </a:r>
            <a:r>
              <a:rPr lang="pt-PT" altLang="en-US" sz="1400" baseline="30000" dirty="0" err="1">
                <a:latin typeface="Trebuchet MS" panose="020B0603020202020204" pitchFamily="34" charset="0"/>
              </a:rPr>
              <a:t>os</a:t>
            </a:r>
            <a:r>
              <a:rPr lang="pt-PT" altLang="en-US" sz="1400" dirty="0">
                <a:latin typeface="Trebuchet MS" panose="020B0603020202020204" pitchFamily="34" charset="0"/>
              </a:rPr>
              <a:t> 1 a 5 da Resolução do Conselho de Ministros n.º 82/2022, de 27 de </a:t>
            </a:r>
            <a:r>
              <a:rPr lang="pt-PT" altLang="en-US" sz="1400" dirty="0" smtClean="0">
                <a:latin typeface="Trebuchet MS" panose="020B0603020202020204" pitchFamily="34" charset="0"/>
              </a:rPr>
              <a:t>setembro (reserva hídrica)</a:t>
            </a:r>
            <a:endParaRPr lang="pt-PT" altLang="en-US" sz="1400" dirty="0">
              <a:solidFill>
                <a:srgbClr val="F39F26"/>
              </a:solidFill>
              <a:latin typeface="Trebuchet MS" panose="020B0603020202020204" pitchFamily="34" charset="0"/>
            </a:endParaRPr>
          </a:p>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a:t>
            </a:r>
            <a:r>
              <a:rPr lang="pt-PT" altLang="en-US" sz="1400" dirty="0" smtClean="0">
                <a:latin typeface="Trebuchet MS" panose="020B0603020202020204" pitchFamily="34" charset="0"/>
              </a:rPr>
              <a:t>9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janeiro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2024 </a:t>
            </a:r>
            <a:r>
              <a:rPr lang="pt-PT" altLang="en-US" sz="1400" dirty="0">
                <a:latin typeface="Trebuchet MS" panose="020B0603020202020204" pitchFamily="34" charset="0"/>
              </a:rPr>
              <a:t>foi publicada a Diretiva n.º </a:t>
            </a:r>
            <a:r>
              <a:rPr lang="pt-PT" altLang="en-US" sz="1400" dirty="0" smtClean="0">
                <a:latin typeface="Trebuchet MS" panose="020B0603020202020204" pitchFamily="34" charset="0"/>
              </a:rPr>
              <a:t>1/2024 </a:t>
            </a:r>
            <a:r>
              <a:rPr lang="pt-PT" altLang="en-US" sz="1400" dirty="0">
                <a:latin typeface="Trebuchet MS" panose="020B0603020202020204" pitchFamily="34" charset="0"/>
              </a:rPr>
              <a:t>da ERSE, que aprova </a:t>
            </a:r>
            <a:r>
              <a:rPr lang="pt-PT" altLang="en-US" sz="1400" dirty="0" smtClean="0">
                <a:latin typeface="Trebuchet MS" panose="020B0603020202020204" pitchFamily="34" charset="0"/>
              </a:rPr>
              <a:t>a </a:t>
            </a:r>
            <a:r>
              <a:rPr lang="pt-PT" altLang="en-US" sz="1400" dirty="0">
                <a:latin typeface="Trebuchet MS" panose="020B0603020202020204" pitchFamily="34" charset="0"/>
              </a:rPr>
              <a:t>repartição do financiamento dos custos com a tarifa social, respeitantes ao período de 1 de janeiro a 17 de novembro de 2023 e aos ajustamentos de 2018 a 2022, com incidência no ano de 2024</a:t>
            </a:r>
            <a:endParaRPr lang="pt-PT" altLang="en-US" sz="1400" dirty="0">
              <a:solidFill>
                <a:srgbClr val="F39F26"/>
              </a:solidFill>
              <a:latin typeface="Trebuchet MS" panose="020B0603020202020204" pitchFamily="34" charset="0"/>
            </a:endParaRPr>
          </a:p>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a:t>
            </a:r>
            <a:r>
              <a:rPr lang="pt-PT" altLang="en-US" sz="1400" dirty="0" smtClean="0">
                <a:latin typeface="Trebuchet MS" panose="020B0603020202020204" pitchFamily="34" charset="0"/>
              </a:rPr>
              <a:t>16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janeiro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2024 </a:t>
            </a:r>
            <a:r>
              <a:rPr lang="pt-PT" altLang="en-US" sz="1400" dirty="0">
                <a:latin typeface="Trebuchet MS" panose="020B0603020202020204" pitchFamily="34" charset="0"/>
              </a:rPr>
              <a:t>foi publicada a Diretiva n.º </a:t>
            </a:r>
            <a:r>
              <a:rPr lang="pt-PT" altLang="en-US" sz="1400" dirty="0" smtClean="0">
                <a:latin typeface="Trebuchet MS" panose="020B0603020202020204" pitchFamily="34" charset="0"/>
              </a:rPr>
              <a:t>2/2024 </a:t>
            </a:r>
            <a:r>
              <a:rPr lang="pt-PT" altLang="en-US" sz="1400" dirty="0">
                <a:latin typeface="Trebuchet MS" panose="020B0603020202020204" pitchFamily="34" charset="0"/>
              </a:rPr>
              <a:t>da ERSE, que aprova a </a:t>
            </a:r>
            <a:r>
              <a:rPr lang="pt-PT" altLang="en-US" sz="1400" dirty="0" smtClean="0">
                <a:latin typeface="Trebuchet MS" panose="020B0603020202020204" pitchFamily="34" charset="0"/>
              </a:rPr>
              <a:t>metodologia </a:t>
            </a:r>
            <a:r>
              <a:rPr lang="pt-PT" altLang="en-US" sz="1400" dirty="0">
                <a:latin typeface="Trebuchet MS" panose="020B0603020202020204" pitchFamily="34" charset="0"/>
              </a:rPr>
              <a:t>para estimação de perfis de consumo e de injeção na </a:t>
            </a:r>
            <a:r>
              <a:rPr lang="pt-PT" altLang="en-US" sz="1400" dirty="0" smtClean="0">
                <a:latin typeface="Trebuchet MS" panose="020B0603020202020204" pitchFamily="34" charset="0"/>
              </a:rPr>
              <a:t>rede elétrica</a:t>
            </a:r>
            <a:endParaRPr lang="pt-PT" altLang="en-US" sz="1400" dirty="0">
              <a:latin typeface="Trebuchet MS" panose="020B0603020202020204" pitchFamily="34" charset="0"/>
            </a:endParaRPr>
          </a:p>
          <a:p>
            <a:pPr lvl="1" algn="just">
              <a:lnSpc>
                <a:spcPct val="150000"/>
              </a:lnSpc>
              <a:spcBef>
                <a:spcPts val="600"/>
              </a:spcBef>
              <a:spcAft>
                <a:spcPts val="600"/>
              </a:spcAft>
            </a:pPr>
            <a:endParaRPr lang="pt-PT" altLang="en-US" sz="1400" dirty="0">
              <a:latin typeface="Trebuchet MS" panose="020B0603020202020204" pitchFamily="34" charset="0"/>
            </a:endParaRPr>
          </a:p>
        </p:txBody>
      </p:sp>
    </p:spTree>
    <p:extLst>
      <p:ext uri="{BB962C8B-B14F-4D97-AF65-F5344CB8AC3E}">
        <p14:creationId xmlns:p14="http://schemas.microsoft.com/office/powerpoint/2010/main" val="32239841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4"/>
          <p:cNvSpPr txBox="1">
            <a:spLocks noChangeArrowheads="1"/>
          </p:cNvSpPr>
          <p:nvPr/>
        </p:nvSpPr>
        <p:spPr bwMode="auto">
          <a:xfrm>
            <a:off x="400569" y="890549"/>
            <a:ext cx="7759700" cy="46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lnSpc>
                <a:spcPct val="110000"/>
              </a:lnSpc>
            </a:pPr>
            <a:r>
              <a:rPr lang="pt-PT" altLang="en-US" sz="2400" b="1" dirty="0">
                <a:solidFill>
                  <a:srgbClr val="3186BC"/>
                </a:solidFill>
                <a:latin typeface="Trebuchet MS" panose="020B0603020202020204" pitchFamily="34" charset="0"/>
              </a:rPr>
              <a:t>Novos Desenvolvimentos Legislativos</a:t>
            </a:r>
            <a:r>
              <a:rPr lang="pt-PT" altLang="en-US" sz="2400" dirty="0">
                <a:solidFill>
                  <a:srgbClr val="3186BC"/>
                </a:solidFill>
                <a:latin typeface="Trebuchet MS" panose="020B0603020202020204" pitchFamily="34" charset="0"/>
              </a:rPr>
              <a:t>  </a:t>
            </a:r>
            <a:r>
              <a:rPr lang="pt-PT" altLang="en-US" sz="2400" dirty="0">
                <a:solidFill>
                  <a:srgbClr val="9BC646"/>
                </a:solidFill>
                <a:latin typeface="Trebuchet MS" panose="020B0603020202020204" pitchFamily="34" charset="0"/>
              </a:rPr>
              <a:t>- Nacional</a:t>
            </a:r>
          </a:p>
        </p:txBody>
      </p:sp>
      <p:sp>
        <p:nvSpPr>
          <p:cNvPr id="4" name="CaixaDeTexto 1"/>
          <p:cNvSpPr txBox="1">
            <a:spLocks noChangeArrowheads="1"/>
          </p:cNvSpPr>
          <p:nvPr/>
        </p:nvSpPr>
        <p:spPr bwMode="auto">
          <a:xfrm>
            <a:off x="880403" y="1584467"/>
            <a:ext cx="8535987" cy="6170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ea typeface="MS PGothic" panose="020B0600070205080204" pitchFamily="34" charset="-128"/>
              </a:defRPr>
            </a:lvl1pPr>
            <a:lvl2pPr marL="355600">
              <a:defRPr>
                <a:solidFill>
                  <a:schemeClr val="tx1"/>
                </a:solidFill>
                <a:latin typeface="Calibri" panose="020F0502020204030204" pitchFamily="34" charset="0"/>
                <a:ea typeface="MS PGothic" panose="020B0600070205080204" pitchFamily="34" charset="-128"/>
              </a:defRPr>
            </a:lvl2pPr>
            <a:lvl3pPr marL="681038" indent="-17145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16 de janeiro de 2024 foi publicada a Diretiva n.º </a:t>
            </a:r>
            <a:r>
              <a:rPr lang="pt-PT" altLang="en-US" sz="1400" dirty="0" smtClean="0">
                <a:latin typeface="Trebuchet MS" panose="020B0603020202020204" pitchFamily="34" charset="0"/>
              </a:rPr>
              <a:t>3/2024 </a:t>
            </a:r>
            <a:r>
              <a:rPr lang="pt-PT" altLang="en-US" sz="1400" dirty="0">
                <a:latin typeface="Trebuchet MS" panose="020B0603020202020204" pitchFamily="34" charset="0"/>
              </a:rPr>
              <a:t>da ERSE, que aprova </a:t>
            </a:r>
            <a:r>
              <a:rPr lang="pt-PT" altLang="en-US" sz="1400" dirty="0" smtClean="0">
                <a:latin typeface="Trebuchet MS" panose="020B0603020202020204" pitchFamily="34" charset="0"/>
              </a:rPr>
              <a:t>as </a:t>
            </a:r>
            <a:r>
              <a:rPr lang="pt-PT" altLang="en-US" sz="1400" dirty="0">
                <a:latin typeface="Trebuchet MS" panose="020B0603020202020204" pitchFamily="34" charset="0"/>
              </a:rPr>
              <a:t>regras de apuramento e imputação do fator de adequação</a:t>
            </a:r>
          </a:p>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16 de janeiro de 2024 foi publicada a Diretiva n.º </a:t>
            </a:r>
            <a:r>
              <a:rPr lang="pt-PT" altLang="en-US" sz="1400" dirty="0" smtClean="0">
                <a:latin typeface="Trebuchet MS" panose="020B0603020202020204" pitchFamily="34" charset="0"/>
              </a:rPr>
              <a:t>4/2024 </a:t>
            </a:r>
            <a:r>
              <a:rPr lang="pt-PT" altLang="en-US" sz="1400" dirty="0">
                <a:latin typeface="Trebuchet MS" panose="020B0603020202020204" pitchFamily="34" charset="0"/>
              </a:rPr>
              <a:t>da ERSE, que aprova a metodologia </a:t>
            </a:r>
            <a:r>
              <a:rPr lang="pt-PT" altLang="en-US" sz="1400" dirty="0" smtClean="0">
                <a:latin typeface="Trebuchet MS" panose="020B0603020202020204" pitchFamily="34" charset="0"/>
              </a:rPr>
              <a:t>de </a:t>
            </a:r>
            <a:r>
              <a:rPr lang="pt-PT" altLang="en-US" sz="1400" dirty="0">
                <a:latin typeface="Trebuchet MS" panose="020B0603020202020204" pitchFamily="34" charset="0"/>
              </a:rPr>
              <a:t>construção de perfis de perdas na rede de </a:t>
            </a:r>
            <a:r>
              <a:rPr lang="pt-PT" altLang="en-US" sz="1400" dirty="0" smtClean="0">
                <a:latin typeface="Trebuchet MS" panose="020B0603020202020204" pitchFamily="34" charset="0"/>
              </a:rPr>
              <a:t>transporte do setor elétrico</a:t>
            </a:r>
            <a:endParaRPr lang="pt-PT" altLang="en-US" sz="1400" dirty="0" smtClean="0">
              <a:solidFill>
                <a:schemeClr val="accent2"/>
              </a:solidFill>
              <a:latin typeface="Trebuchet MS" panose="020B0603020202020204" pitchFamily="34" charset="0"/>
            </a:endParaRPr>
          </a:p>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16 de janeiro de 2024 foi publicada a Diretiva n.º </a:t>
            </a:r>
            <a:r>
              <a:rPr lang="pt-PT" altLang="en-US" sz="1400" dirty="0" smtClean="0">
                <a:latin typeface="Trebuchet MS" panose="020B0603020202020204" pitchFamily="34" charset="0"/>
              </a:rPr>
              <a:t>5/2024 </a:t>
            </a:r>
            <a:r>
              <a:rPr lang="pt-PT" altLang="en-US" sz="1400" dirty="0">
                <a:latin typeface="Trebuchet MS" panose="020B0603020202020204" pitchFamily="34" charset="0"/>
              </a:rPr>
              <a:t>da ERSE, que aprova as tarifas da Entidade Gestora da Rede de Mobilidade Elétrica para 2024</a:t>
            </a:r>
            <a:endParaRPr lang="pt-PT" altLang="en-US" sz="1400" dirty="0" smtClean="0">
              <a:solidFill>
                <a:schemeClr val="accent2"/>
              </a:solidFill>
              <a:latin typeface="Trebuchet MS" panose="020B0603020202020204" pitchFamily="34" charset="0"/>
            </a:endParaRPr>
          </a:p>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16 de janeiro de 2024 foi publicada a Diretiva n.º </a:t>
            </a:r>
            <a:r>
              <a:rPr lang="pt-PT" altLang="en-US" sz="1400" dirty="0" smtClean="0">
                <a:latin typeface="Trebuchet MS" panose="020B0603020202020204" pitchFamily="34" charset="0"/>
              </a:rPr>
              <a:t>6/2024 </a:t>
            </a:r>
            <a:r>
              <a:rPr lang="pt-PT" altLang="en-US" sz="1400" dirty="0">
                <a:latin typeface="Trebuchet MS" panose="020B0603020202020204" pitchFamily="34" charset="0"/>
              </a:rPr>
              <a:t>da ERSE, que aprova </a:t>
            </a:r>
            <a:r>
              <a:rPr lang="pt-PT" altLang="en-US" sz="1400" dirty="0" smtClean="0">
                <a:latin typeface="Trebuchet MS" panose="020B0603020202020204" pitchFamily="34" charset="0"/>
              </a:rPr>
              <a:t>a metodologia </a:t>
            </a:r>
            <a:r>
              <a:rPr lang="pt-PT" altLang="en-US" sz="1400" dirty="0">
                <a:latin typeface="Trebuchet MS" panose="020B0603020202020204" pitchFamily="34" charset="0"/>
              </a:rPr>
              <a:t>para estimação de perfis de consumo de </a:t>
            </a:r>
            <a:r>
              <a:rPr lang="pt-PT" altLang="en-US" sz="1400" dirty="0" smtClean="0">
                <a:latin typeface="Trebuchet MS" panose="020B0603020202020204" pitchFamily="34" charset="0"/>
              </a:rPr>
              <a:t>gás</a:t>
            </a:r>
          </a:p>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16 de janeiro de 2024 foi publicada a Diretiva n.º </a:t>
            </a:r>
            <a:r>
              <a:rPr lang="pt-PT" altLang="en-US" sz="1400" dirty="0" smtClean="0">
                <a:latin typeface="Trebuchet MS" panose="020B0603020202020204" pitchFamily="34" charset="0"/>
              </a:rPr>
              <a:t>7/2024 </a:t>
            </a:r>
            <a:r>
              <a:rPr lang="pt-PT" altLang="en-US" sz="1400" dirty="0">
                <a:latin typeface="Trebuchet MS" panose="020B0603020202020204" pitchFamily="34" charset="0"/>
              </a:rPr>
              <a:t>da ERSE, que aprova a metodologia </a:t>
            </a:r>
            <a:r>
              <a:rPr lang="pt-PT" altLang="en-US" sz="1400" dirty="0" smtClean="0">
                <a:latin typeface="Trebuchet MS" panose="020B0603020202020204" pitchFamily="34" charset="0"/>
              </a:rPr>
              <a:t>de </a:t>
            </a:r>
            <a:r>
              <a:rPr lang="pt-PT" altLang="en-US" sz="1400" dirty="0">
                <a:latin typeface="Trebuchet MS" panose="020B0603020202020204" pitchFamily="34" charset="0"/>
              </a:rPr>
              <a:t>construção de perfis de perdas nas redes de </a:t>
            </a:r>
            <a:r>
              <a:rPr lang="pt-PT" altLang="en-US" sz="1400" dirty="0" smtClean="0">
                <a:latin typeface="Trebuchet MS" panose="020B0603020202020204" pitchFamily="34" charset="0"/>
              </a:rPr>
              <a:t>distribuição no setor elétrico</a:t>
            </a:r>
          </a:p>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16 de janeiro de 2024 foi publicada a Diretiva n.º </a:t>
            </a:r>
            <a:r>
              <a:rPr lang="pt-PT" altLang="en-US" sz="1400" dirty="0" smtClean="0">
                <a:latin typeface="Trebuchet MS" panose="020B0603020202020204" pitchFamily="34" charset="0"/>
              </a:rPr>
              <a:t>8/2024 </a:t>
            </a:r>
            <a:r>
              <a:rPr lang="pt-PT" altLang="en-US" sz="1400" dirty="0">
                <a:latin typeface="Trebuchet MS" panose="020B0603020202020204" pitchFamily="34" charset="0"/>
              </a:rPr>
              <a:t>da ERSE, que aprova a </a:t>
            </a:r>
            <a:r>
              <a:rPr lang="pt-PT" altLang="en-US" sz="1400" dirty="0" smtClean="0">
                <a:latin typeface="Trebuchet MS" panose="020B0603020202020204" pitchFamily="34" charset="0"/>
              </a:rPr>
              <a:t>segunda </a:t>
            </a:r>
            <a:r>
              <a:rPr lang="pt-PT" altLang="en-US" sz="1400" dirty="0">
                <a:latin typeface="Trebuchet MS" panose="020B0603020202020204" pitchFamily="34" charset="0"/>
              </a:rPr>
              <a:t>alteração ao Manual de Procedimentos da Gestão Técnica Global </a:t>
            </a:r>
            <a:r>
              <a:rPr lang="pt-PT" altLang="en-US" sz="1400" dirty="0" smtClean="0">
                <a:latin typeface="Trebuchet MS" panose="020B0603020202020204" pitchFamily="34" charset="0"/>
              </a:rPr>
              <a:t>do Sistema </a:t>
            </a:r>
            <a:r>
              <a:rPr lang="pt-PT" altLang="en-US" sz="1400" dirty="0">
                <a:latin typeface="Trebuchet MS" panose="020B0603020202020204" pitchFamily="34" charset="0"/>
              </a:rPr>
              <a:t>Nacional de Gás</a:t>
            </a:r>
            <a:endParaRPr lang="pt-PT" altLang="en-US" sz="1400" dirty="0" smtClean="0">
              <a:latin typeface="Trebuchet MS" panose="020B0603020202020204" pitchFamily="34" charset="0"/>
            </a:endParaRPr>
          </a:p>
          <a:p>
            <a:pPr marL="641350" lvl="1" indent="-285750" algn="just">
              <a:lnSpc>
                <a:spcPct val="150000"/>
              </a:lnSpc>
              <a:spcBef>
                <a:spcPts val="600"/>
              </a:spcBef>
              <a:spcAft>
                <a:spcPts val="600"/>
              </a:spcAft>
              <a:buFont typeface="Wingdings" panose="05000000000000000000" pitchFamily="2" charset="2"/>
              <a:buChar char="Ø"/>
            </a:pPr>
            <a:endParaRPr lang="pt-PT" altLang="en-US" sz="1400" dirty="0" smtClean="0">
              <a:latin typeface="Trebuchet MS" panose="020B0603020202020204" pitchFamily="34" charset="0"/>
            </a:endParaRPr>
          </a:p>
          <a:p>
            <a:pPr marL="641350" lvl="1" indent="-285750" algn="just">
              <a:lnSpc>
                <a:spcPct val="150000"/>
              </a:lnSpc>
              <a:spcBef>
                <a:spcPts val="600"/>
              </a:spcBef>
              <a:spcAft>
                <a:spcPts val="600"/>
              </a:spcAft>
              <a:buFont typeface="Wingdings" panose="05000000000000000000" pitchFamily="2" charset="2"/>
              <a:buChar char="Ø"/>
            </a:pPr>
            <a:endParaRPr lang="pt-PT" altLang="en-US" sz="1400" dirty="0" smtClean="0">
              <a:solidFill>
                <a:schemeClr val="accent2"/>
              </a:solidFill>
              <a:latin typeface="Trebuchet MS" panose="020B0603020202020204" pitchFamily="34" charset="0"/>
            </a:endParaRPr>
          </a:p>
          <a:p>
            <a:pPr lvl="1" algn="just">
              <a:lnSpc>
                <a:spcPct val="150000"/>
              </a:lnSpc>
              <a:spcBef>
                <a:spcPts val="600"/>
              </a:spcBef>
              <a:spcAft>
                <a:spcPts val="600"/>
              </a:spcAft>
            </a:pPr>
            <a:endParaRPr lang="pt-PT" altLang="en-US" sz="1400" dirty="0">
              <a:latin typeface="Trebuchet MS" panose="020B0603020202020204" pitchFamily="34" charset="0"/>
            </a:endParaRPr>
          </a:p>
        </p:txBody>
      </p:sp>
    </p:spTree>
    <p:extLst>
      <p:ext uri="{BB962C8B-B14F-4D97-AF65-F5344CB8AC3E}">
        <p14:creationId xmlns:p14="http://schemas.microsoft.com/office/powerpoint/2010/main" val="22929399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4"/>
          <p:cNvSpPr txBox="1">
            <a:spLocks noChangeArrowheads="1"/>
          </p:cNvSpPr>
          <p:nvPr/>
        </p:nvSpPr>
        <p:spPr bwMode="auto">
          <a:xfrm>
            <a:off x="264767" y="935646"/>
            <a:ext cx="7759700" cy="46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lnSpc>
                <a:spcPct val="110000"/>
              </a:lnSpc>
            </a:pPr>
            <a:r>
              <a:rPr lang="pt-PT" altLang="en-US" sz="2400" b="1" dirty="0">
                <a:solidFill>
                  <a:srgbClr val="3186BC"/>
                </a:solidFill>
                <a:latin typeface="Trebuchet MS" panose="020B0603020202020204" pitchFamily="34" charset="0"/>
              </a:rPr>
              <a:t>Novos Desenvolvimentos Legislativos</a:t>
            </a:r>
            <a:r>
              <a:rPr lang="pt-PT" altLang="en-US" sz="2400" dirty="0">
                <a:solidFill>
                  <a:srgbClr val="3186BC"/>
                </a:solidFill>
                <a:latin typeface="Trebuchet MS" panose="020B0603020202020204" pitchFamily="34" charset="0"/>
              </a:rPr>
              <a:t>  </a:t>
            </a:r>
            <a:r>
              <a:rPr lang="pt-PT" altLang="en-US" sz="2400" dirty="0">
                <a:solidFill>
                  <a:srgbClr val="9BC646"/>
                </a:solidFill>
                <a:latin typeface="Trebuchet MS" panose="020B0603020202020204" pitchFamily="34" charset="0"/>
              </a:rPr>
              <a:t>- Comunitária</a:t>
            </a:r>
          </a:p>
        </p:txBody>
      </p:sp>
      <p:sp>
        <p:nvSpPr>
          <p:cNvPr id="3" name="CaixaDeTexto 1"/>
          <p:cNvSpPr txBox="1">
            <a:spLocks noChangeArrowheads="1"/>
          </p:cNvSpPr>
          <p:nvPr/>
        </p:nvSpPr>
        <p:spPr bwMode="auto">
          <a:xfrm>
            <a:off x="880403" y="1584467"/>
            <a:ext cx="8535987" cy="298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ea typeface="MS PGothic" panose="020B0600070205080204" pitchFamily="34" charset="-128"/>
              </a:defRPr>
            </a:lvl1pPr>
            <a:lvl2pPr marL="355600">
              <a:defRPr>
                <a:solidFill>
                  <a:schemeClr val="tx1"/>
                </a:solidFill>
                <a:latin typeface="Calibri" panose="020F0502020204030204" pitchFamily="34" charset="0"/>
                <a:ea typeface="MS PGothic" panose="020B0600070205080204" pitchFamily="34" charset="-128"/>
              </a:defRPr>
            </a:lvl2pPr>
            <a:lvl3pPr marL="681038" indent="-17145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a:t>
            </a:r>
            <a:r>
              <a:rPr lang="pt-PT" altLang="en-US" sz="1400" dirty="0" smtClean="0">
                <a:latin typeface="Trebuchet MS" panose="020B0603020202020204" pitchFamily="34" charset="0"/>
              </a:rPr>
              <a:t>23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novembro </a:t>
            </a:r>
            <a:r>
              <a:rPr lang="pt-PT" altLang="en-US" sz="1400" dirty="0">
                <a:latin typeface="Trebuchet MS" panose="020B0603020202020204" pitchFamily="34" charset="0"/>
              </a:rPr>
              <a:t>de 2023 foi publicado o Regulamento </a:t>
            </a:r>
            <a:r>
              <a:rPr lang="pt-PT" altLang="en-US" sz="1400" dirty="0" smtClean="0">
                <a:latin typeface="Trebuchet MS" panose="020B0603020202020204" pitchFamily="34" charset="0"/>
              </a:rPr>
              <a:t>de Execução (UE</a:t>
            </a:r>
            <a:r>
              <a:rPr lang="pt-PT" altLang="en-US" sz="1400" dirty="0">
                <a:latin typeface="Trebuchet MS" panose="020B0603020202020204" pitchFamily="34" charset="0"/>
              </a:rPr>
              <a:t>) </a:t>
            </a:r>
            <a:r>
              <a:rPr lang="pt-PT" altLang="en-US" sz="1400" dirty="0" smtClean="0">
                <a:latin typeface="Trebuchet MS" panose="020B0603020202020204" pitchFamily="34" charset="0"/>
              </a:rPr>
              <a:t>2023/2633 da Comissão,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20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novembro </a:t>
            </a:r>
            <a:r>
              <a:rPr lang="pt-PT" altLang="en-US" sz="1400" dirty="0">
                <a:latin typeface="Trebuchet MS" panose="020B0603020202020204" pitchFamily="34" charset="0"/>
              </a:rPr>
              <a:t>de 2023, que estabelece a trajetória de enchimento com metas intermédias para </a:t>
            </a:r>
            <a:r>
              <a:rPr lang="pt-PT" altLang="en-US" sz="1400" dirty="0" smtClean="0">
                <a:latin typeface="Trebuchet MS" panose="020B0603020202020204" pitchFamily="34" charset="0"/>
              </a:rPr>
              <a:t>2024, </a:t>
            </a:r>
            <a:r>
              <a:rPr lang="pt-PT" altLang="en-US" sz="1400" dirty="0">
                <a:latin typeface="Trebuchet MS" panose="020B0603020202020204" pitchFamily="34" charset="0"/>
              </a:rPr>
              <a:t>para cada </a:t>
            </a:r>
            <a:r>
              <a:rPr lang="pt-PT" altLang="en-US" sz="1400" dirty="0" smtClean="0">
                <a:latin typeface="Trebuchet MS" panose="020B0603020202020204" pitchFamily="34" charset="0"/>
              </a:rPr>
              <a:t>Estado-Membro </a:t>
            </a:r>
            <a:r>
              <a:rPr lang="pt-PT" altLang="en-US" sz="1400" dirty="0">
                <a:latin typeface="Trebuchet MS" panose="020B0603020202020204" pitchFamily="34" charset="0"/>
              </a:rPr>
              <a:t>com instalações de armazenamento subterrâneo de gás no seu território e diretamente interligadas com a sua área de mercado</a:t>
            </a:r>
          </a:p>
          <a:p>
            <a:pPr marL="641350" lvl="1" indent="-285750" algn="just">
              <a:lnSpc>
                <a:spcPct val="150000"/>
              </a:lnSpc>
              <a:spcBef>
                <a:spcPts val="600"/>
              </a:spcBef>
              <a:spcAft>
                <a:spcPts val="600"/>
              </a:spcAft>
              <a:buFont typeface="Wingdings" panose="05000000000000000000" pitchFamily="2" charset="2"/>
              <a:buChar char="Ø"/>
            </a:pPr>
            <a:r>
              <a:rPr lang="pt-PT" altLang="en-US" sz="1400" dirty="0">
                <a:latin typeface="Trebuchet MS" panose="020B0603020202020204" pitchFamily="34" charset="0"/>
              </a:rPr>
              <a:t>Em </a:t>
            </a:r>
            <a:r>
              <a:rPr lang="pt-PT" altLang="en-US" sz="1400" dirty="0" smtClean="0">
                <a:latin typeface="Trebuchet MS" panose="020B0603020202020204" pitchFamily="34" charset="0"/>
              </a:rPr>
              <a:t>10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janeiro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2024 </a:t>
            </a:r>
            <a:r>
              <a:rPr lang="pt-PT" altLang="en-US" sz="1400" dirty="0">
                <a:latin typeface="Trebuchet MS" panose="020B0603020202020204" pitchFamily="34" charset="0"/>
              </a:rPr>
              <a:t>foi publicado o Regulamento </a:t>
            </a:r>
            <a:r>
              <a:rPr lang="pt-PT" altLang="en-US" sz="1400" dirty="0" smtClean="0">
                <a:latin typeface="Trebuchet MS" panose="020B0603020202020204" pitchFamily="34" charset="0"/>
              </a:rPr>
              <a:t>(</a:t>
            </a:r>
            <a:r>
              <a:rPr lang="pt-PT" altLang="en-US" sz="1400" dirty="0">
                <a:latin typeface="Trebuchet MS" panose="020B0603020202020204" pitchFamily="34" charset="0"/>
              </a:rPr>
              <a:t>UE) </a:t>
            </a:r>
            <a:r>
              <a:rPr lang="pt-PT" altLang="en-US" sz="1400" dirty="0" smtClean="0">
                <a:latin typeface="Trebuchet MS" panose="020B0603020202020204" pitchFamily="34" charset="0"/>
              </a:rPr>
              <a:t>2024/223 do Conselho,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22 </a:t>
            </a:r>
            <a:r>
              <a:rPr lang="pt-PT" altLang="en-US" sz="1400" dirty="0">
                <a:latin typeface="Trebuchet MS" panose="020B0603020202020204" pitchFamily="34" charset="0"/>
              </a:rPr>
              <a:t>de </a:t>
            </a:r>
            <a:r>
              <a:rPr lang="pt-PT" altLang="en-US" sz="1400" dirty="0" smtClean="0">
                <a:latin typeface="Trebuchet MS" panose="020B0603020202020204" pitchFamily="34" charset="0"/>
              </a:rPr>
              <a:t>dezembro </a:t>
            </a:r>
            <a:r>
              <a:rPr lang="pt-PT" altLang="en-US" sz="1400" dirty="0">
                <a:latin typeface="Trebuchet MS" panose="020B0603020202020204" pitchFamily="34" charset="0"/>
              </a:rPr>
              <a:t>de 2023, que altera o </a:t>
            </a:r>
            <a:r>
              <a:rPr lang="pt-PT" altLang="en-US" sz="1400" dirty="0" smtClean="0">
                <a:latin typeface="Trebuchet MS" panose="020B0603020202020204" pitchFamily="34" charset="0"/>
              </a:rPr>
              <a:t>Regulamento </a:t>
            </a:r>
            <a:r>
              <a:rPr lang="pt-PT" altLang="en-US" sz="1400" dirty="0">
                <a:latin typeface="Trebuchet MS" panose="020B0603020202020204" pitchFamily="34" charset="0"/>
              </a:rPr>
              <a:t>(UE) 2022/2577 do Conselho, </a:t>
            </a:r>
            <a:r>
              <a:rPr lang="pt-PT" altLang="en-US" sz="1400" dirty="0" smtClean="0">
                <a:latin typeface="Trebuchet MS" panose="020B0603020202020204" pitchFamily="34" charset="0"/>
              </a:rPr>
              <a:t>de </a:t>
            </a:r>
            <a:r>
              <a:rPr lang="pt-PT" altLang="en-US" sz="1400" dirty="0">
                <a:latin typeface="Trebuchet MS" panose="020B0603020202020204" pitchFamily="34" charset="0"/>
              </a:rPr>
              <a:t>22 de dezembro de </a:t>
            </a:r>
            <a:r>
              <a:rPr lang="pt-PT" altLang="en-US" sz="1400" dirty="0" smtClean="0">
                <a:latin typeface="Trebuchet MS" panose="020B0603020202020204" pitchFamily="34" charset="0"/>
              </a:rPr>
              <a:t>2022, que </a:t>
            </a:r>
            <a:r>
              <a:rPr lang="pt-PT" altLang="en-US" sz="1400" dirty="0">
                <a:latin typeface="Trebuchet MS" panose="020B0603020202020204" pitchFamily="34" charset="0"/>
              </a:rPr>
              <a:t>estabelece um regime para acelerar a implantação </a:t>
            </a:r>
            <a:r>
              <a:rPr lang="pt-PT" altLang="en-US" sz="1400" dirty="0" smtClean="0">
                <a:latin typeface="Trebuchet MS" panose="020B0603020202020204" pitchFamily="34" charset="0"/>
              </a:rPr>
              <a:t>das energias renováveis</a:t>
            </a:r>
            <a:endParaRPr lang="pt-PT" altLang="en-US" sz="1400" dirty="0">
              <a:latin typeface="Trebuchet MS" panose="020B0603020202020204" pitchFamily="34" charset="0"/>
            </a:endParaRPr>
          </a:p>
          <a:p>
            <a:pPr lvl="1" algn="just">
              <a:lnSpc>
                <a:spcPct val="150000"/>
              </a:lnSpc>
              <a:spcBef>
                <a:spcPts val="600"/>
              </a:spcBef>
              <a:spcAft>
                <a:spcPts val="600"/>
              </a:spcAft>
            </a:pPr>
            <a:endParaRPr lang="pt-PT" altLang="en-US" sz="1400" dirty="0">
              <a:latin typeface="Trebuchet MS" panose="020B0603020202020204" pitchFamily="34" charset="0"/>
            </a:endParaRPr>
          </a:p>
        </p:txBody>
      </p:sp>
    </p:spTree>
    <p:extLst>
      <p:ext uri="{BB962C8B-B14F-4D97-AF65-F5344CB8AC3E}">
        <p14:creationId xmlns:p14="http://schemas.microsoft.com/office/powerpoint/2010/main" val="26123636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4E33AA2F-E082-0649-B311-FE01906CE3E6}"/>
              </a:ext>
            </a:extLst>
          </p:cNvPr>
          <p:cNvSpPr txBox="1">
            <a:spLocks/>
          </p:cNvSpPr>
          <p:nvPr/>
        </p:nvSpPr>
        <p:spPr>
          <a:xfrm>
            <a:off x="2669854" y="2542098"/>
            <a:ext cx="6833042" cy="1058928"/>
          </a:xfrm>
          <a:prstGeom prst="rect">
            <a:avLst/>
          </a:prstGeom>
        </p:spPr>
        <p:txBody>
          <a:bodyPr vert="horz" wrap="square" lIns="0" tIns="6931" rIns="0" bIns="0" rtlCol="0">
            <a:spAutoFit/>
          </a:bodyPr>
          <a:lstStyle>
            <a:lvl1pPr>
              <a:defRPr sz="6852" b="1" i="0">
                <a:solidFill>
                  <a:srgbClr val="1E331B"/>
                </a:solidFill>
                <a:latin typeface="Gilroy Bold"/>
                <a:ea typeface="+mj-ea"/>
                <a:cs typeface="Gilroy Bold"/>
              </a:defRPr>
            </a:lvl1pPr>
          </a:lstStyle>
          <a:p>
            <a:pPr marL="7701" algn="ctr">
              <a:spcBef>
                <a:spcPts val="55"/>
              </a:spcBef>
            </a:pPr>
            <a:r>
              <a:rPr lang="en-GB" spc="-15" dirty="0">
                <a:ln>
                  <a:solidFill>
                    <a:srgbClr val="20321C"/>
                  </a:solidFill>
                </a:ln>
                <a:solidFill>
                  <a:srgbClr val="014750"/>
                </a:solidFill>
                <a:latin typeface="Helvetica" pitchFamily="2" charset="0"/>
                <a:cs typeface="Arial" panose="020B0604020202020204" pitchFamily="34" charset="0"/>
              </a:rPr>
              <a:t>O</a:t>
            </a:r>
            <a:r>
              <a:rPr lang="en-GB" spc="55" dirty="0">
                <a:ln>
                  <a:solidFill>
                    <a:srgbClr val="20321C"/>
                  </a:solidFill>
                </a:ln>
                <a:solidFill>
                  <a:srgbClr val="014750"/>
                </a:solidFill>
                <a:latin typeface="Helvetica" pitchFamily="2" charset="0"/>
                <a:cs typeface="Arial" panose="020B0604020202020204" pitchFamily="34" charset="0"/>
              </a:rPr>
              <a:t>B</a:t>
            </a:r>
            <a:r>
              <a:rPr lang="en-GB" spc="9" dirty="0">
                <a:ln>
                  <a:solidFill>
                    <a:srgbClr val="20321C"/>
                  </a:solidFill>
                </a:ln>
                <a:solidFill>
                  <a:srgbClr val="014750"/>
                </a:solidFill>
                <a:latin typeface="Helvetica" pitchFamily="2" charset="0"/>
                <a:cs typeface="Arial" panose="020B0604020202020204" pitchFamily="34" charset="0"/>
              </a:rPr>
              <a:t>R</a:t>
            </a:r>
            <a:r>
              <a:rPr lang="en-GB" spc="-21" dirty="0">
                <a:ln>
                  <a:solidFill>
                    <a:srgbClr val="20321C"/>
                  </a:solidFill>
                </a:ln>
                <a:solidFill>
                  <a:srgbClr val="014750"/>
                </a:solidFill>
                <a:latin typeface="Helvetica" pitchFamily="2" charset="0"/>
                <a:cs typeface="Arial" panose="020B0604020202020204" pitchFamily="34" charset="0"/>
              </a:rPr>
              <a:t>I</a:t>
            </a:r>
            <a:r>
              <a:rPr lang="en-GB" spc="-248" dirty="0">
                <a:ln>
                  <a:solidFill>
                    <a:srgbClr val="20321C"/>
                  </a:solidFill>
                </a:ln>
                <a:solidFill>
                  <a:srgbClr val="014750"/>
                </a:solidFill>
                <a:latin typeface="Helvetica" pitchFamily="2" charset="0"/>
                <a:cs typeface="Arial" panose="020B0604020202020204" pitchFamily="34" charset="0"/>
              </a:rPr>
              <a:t>G</a:t>
            </a:r>
            <a:r>
              <a:rPr lang="en-GB" spc="-61" dirty="0">
                <a:ln>
                  <a:solidFill>
                    <a:srgbClr val="20321C"/>
                  </a:solidFill>
                </a:ln>
                <a:solidFill>
                  <a:srgbClr val="014750"/>
                </a:solidFill>
                <a:latin typeface="Helvetica" pitchFamily="2" charset="0"/>
                <a:cs typeface="Arial" panose="020B0604020202020204" pitchFamily="34" charset="0"/>
              </a:rPr>
              <a:t>A</a:t>
            </a:r>
            <a:r>
              <a:rPr lang="en-GB" spc="-52" dirty="0">
                <a:ln>
                  <a:solidFill>
                    <a:srgbClr val="20321C"/>
                  </a:solidFill>
                </a:ln>
                <a:solidFill>
                  <a:srgbClr val="014750"/>
                </a:solidFill>
                <a:latin typeface="Helvetica" pitchFamily="2" charset="0"/>
                <a:cs typeface="Arial" panose="020B0604020202020204" pitchFamily="34" charset="0"/>
              </a:rPr>
              <a:t>D</a:t>
            </a:r>
            <a:r>
              <a:rPr lang="en-GB" dirty="0">
                <a:ln>
                  <a:solidFill>
                    <a:srgbClr val="20321C"/>
                  </a:solidFill>
                </a:ln>
                <a:solidFill>
                  <a:srgbClr val="014750"/>
                </a:solidFill>
                <a:latin typeface="Helvetica" pitchFamily="2" charset="0"/>
                <a:cs typeface="Arial" panose="020B0604020202020204" pitchFamily="34" charset="0"/>
              </a:rPr>
              <a:t>O</a:t>
            </a:r>
          </a:p>
        </p:txBody>
      </p:sp>
      <p:sp>
        <p:nvSpPr>
          <p:cNvPr id="5" name="object 4">
            <a:extLst>
              <a:ext uri="{FF2B5EF4-FFF2-40B4-BE49-F238E27FC236}">
                <a16:creationId xmlns:a16="http://schemas.microsoft.com/office/drawing/2014/main" id="{D1D85771-8861-8447-83C0-9AA5C17FF715}"/>
              </a:ext>
            </a:extLst>
          </p:cNvPr>
          <p:cNvSpPr txBox="1"/>
          <p:nvPr/>
        </p:nvSpPr>
        <p:spPr>
          <a:xfrm>
            <a:off x="4009736" y="3516476"/>
            <a:ext cx="4172527" cy="508960"/>
          </a:xfrm>
          <a:prstGeom prst="rect">
            <a:avLst/>
          </a:prstGeom>
        </p:spPr>
        <p:txBody>
          <a:bodyPr vert="horz" wrap="square" lIns="0" tIns="9627" rIns="0" bIns="0" rtlCol="0">
            <a:spAutoFit/>
          </a:bodyPr>
          <a:lstStyle/>
          <a:p>
            <a:pPr marL="7701" algn="ctr">
              <a:spcBef>
                <a:spcPts val="76"/>
              </a:spcBef>
            </a:pPr>
            <a:r>
              <a:rPr sz="3244" dirty="0">
                <a:solidFill>
                  <a:srgbClr val="014750"/>
                </a:solidFill>
                <a:latin typeface="Helvetica" pitchFamily="2" charset="0"/>
                <a:cs typeface="Arial" panose="020B0604020202020204" pitchFamily="34" charset="0"/>
              </a:rPr>
              <a:t>Thank</a:t>
            </a:r>
            <a:r>
              <a:rPr sz="3244" spc="3" dirty="0">
                <a:solidFill>
                  <a:srgbClr val="014750"/>
                </a:solidFill>
                <a:latin typeface="Helvetica" pitchFamily="2" charset="0"/>
                <a:cs typeface="Arial" panose="020B0604020202020204" pitchFamily="34" charset="0"/>
              </a:rPr>
              <a:t> </a:t>
            </a:r>
            <a:r>
              <a:rPr sz="3244" spc="-15" dirty="0">
                <a:solidFill>
                  <a:srgbClr val="014750"/>
                </a:solidFill>
                <a:latin typeface="Helvetica" pitchFamily="2" charset="0"/>
                <a:cs typeface="Arial" panose="020B0604020202020204" pitchFamily="34" charset="0"/>
              </a:rPr>
              <a:t>you</a:t>
            </a:r>
            <a:endParaRPr sz="3244" dirty="0">
              <a:solidFill>
                <a:srgbClr val="014750"/>
              </a:solidFill>
              <a:latin typeface="Helvetica" pitchFamily="2" charset="0"/>
              <a:cs typeface="Arial" panose="020B0604020202020204" pitchFamily="34" charset="0"/>
            </a:endParaRPr>
          </a:p>
        </p:txBody>
      </p:sp>
      <p:sp>
        <p:nvSpPr>
          <p:cNvPr id="2" name="object 2">
            <a:extLst>
              <a:ext uri="{FF2B5EF4-FFF2-40B4-BE49-F238E27FC236}">
                <a16:creationId xmlns:a16="http://schemas.microsoft.com/office/drawing/2014/main" id="{A4A196D1-F76F-3BF3-7F9B-EBFCBDC3845B}"/>
              </a:ext>
            </a:extLst>
          </p:cNvPr>
          <p:cNvSpPr txBox="1">
            <a:spLocks/>
          </p:cNvSpPr>
          <p:nvPr/>
        </p:nvSpPr>
        <p:spPr>
          <a:xfrm>
            <a:off x="5097727" y="4459566"/>
            <a:ext cx="3356698" cy="651752"/>
          </a:xfrm>
          <a:prstGeom prst="rect">
            <a:avLst/>
          </a:prstGeom>
        </p:spPr>
        <p:txBody>
          <a:bodyPr vert="horz" wrap="square" lIns="0" tIns="75473"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23874">
              <a:spcBef>
                <a:spcPts val="594"/>
              </a:spcBef>
            </a:pPr>
            <a:r>
              <a:rPr lang="en-GB" sz="1800" spc="39" dirty="0">
                <a:solidFill>
                  <a:srgbClr val="014750"/>
                </a:solidFill>
                <a:latin typeface="Helvetica" pitchFamily="2" charset="0"/>
                <a:cs typeface="Arial" panose="020B0604020202020204" pitchFamily="34" charset="0"/>
                <a:hlinkClick r:id="rId2"/>
              </a:rPr>
              <a:t>b</a:t>
            </a:r>
            <a:r>
              <a:rPr lang="en-GB" sz="1800" spc="39" dirty="0" smtClean="0">
                <a:solidFill>
                  <a:srgbClr val="014750"/>
                </a:solidFill>
                <a:latin typeface="Helvetica" pitchFamily="2" charset="0"/>
                <a:cs typeface="Arial" panose="020B0604020202020204" pitchFamily="34" charset="0"/>
                <a:hlinkClick r:id="rId2"/>
              </a:rPr>
              <a:t>runo.nunes@ren.pt</a:t>
            </a:r>
            <a:endParaRPr lang="en-GB" sz="1800" spc="39" dirty="0" smtClean="0">
              <a:solidFill>
                <a:srgbClr val="014750"/>
              </a:solidFill>
              <a:latin typeface="Helvetica" pitchFamily="2" charset="0"/>
              <a:cs typeface="Arial" panose="020B0604020202020204" pitchFamily="34" charset="0"/>
            </a:endParaRPr>
          </a:p>
          <a:p>
            <a:pPr marL="23874">
              <a:spcBef>
                <a:spcPts val="594"/>
              </a:spcBef>
            </a:pPr>
            <a:endParaRPr lang="en-GB" sz="1800" dirty="0">
              <a:solidFill>
                <a:srgbClr val="014750"/>
              </a:solidFill>
              <a:latin typeface="Helvetica" pitchFamily="2" charset="0"/>
              <a:cs typeface="Arial" panose="020B0604020202020204" pitchFamily="34" charset="0"/>
            </a:endParaRPr>
          </a:p>
        </p:txBody>
      </p:sp>
    </p:spTree>
    <p:extLst>
      <p:ext uri="{BB962C8B-B14F-4D97-AF65-F5344CB8AC3E}">
        <p14:creationId xmlns:p14="http://schemas.microsoft.com/office/powerpoint/2010/main" val="13595276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2496</TotalTime>
  <Words>1239</Words>
  <Application>Microsoft Office PowerPoint</Application>
  <PresentationFormat>Widescreen</PresentationFormat>
  <Paragraphs>55</Paragraphs>
  <Slides>7</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MS PGothic</vt:lpstr>
      <vt:lpstr>Arial</vt:lpstr>
      <vt:lpstr>Calibri</vt:lpstr>
      <vt:lpstr>Helvetica</vt:lpstr>
      <vt:lpstr>Trebuchet MS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Luís Costa</dc:creator>
  <cp:lastModifiedBy>David Oliveira</cp:lastModifiedBy>
  <cp:revision>201</cp:revision>
  <dcterms:created xsi:type="dcterms:W3CDTF">2022-03-31T10:59:04Z</dcterms:created>
  <dcterms:modified xsi:type="dcterms:W3CDTF">2024-01-16T12:49:58Z</dcterms:modified>
</cp:coreProperties>
</file>